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6"/>
  </p:notesMasterIdLst>
  <p:sldIdLst>
    <p:sldId id="256" r:id="rId2"/>
    <p:sldId id="257" r:id="rId3"/>
    <p:sldId id="283" r:id="rId4"/>
    <p:sldId id="259" r:id="rId5"/>
    <p:sldId id="261" r:id="rId6"/>
    <p:sldId id="289" r:id="rId7"/>
    <p:sldId id="284" r:id="rId8"/>
    <p:sldId id="285" r:id="rId9"/>
    <p:sldId id="287" r:id="rId10"/>
    <p:sldId id="260" r:id="rId11"/>
    <p:sldId id="325" r:id="rId12"/>
    <p:sldId id="292" r:id="rId13"/>
    <p:sldId id="293" r:id="rId14"/>
    <p:sldId id="294" r:id="rId15"/>
    <p:sldId id="296" r:id="rId16"/>
    <p:sldId id="295" r:id="rId17"/>
    <p:sldId id="326" r:id="rId18"/>
    <p:sldId id="263" r:id="rId19"/>
    <p:sldId id="297" r:id="rId20"/>
    <p:sldId id="298" r:id="rId21"/>
    <p:sldId id="299" r:id="rId22"/>
    <p:sldId id="300" r:id="rId23"/>
    <p:sldId id="301" r:id="rId24"/>
    <p:sldId id="302" r:id="rId25"/>
    <p:sldId id="303" r:id="rId26"/>
    <p:sldId id="304" r:id="rId27"/>
    <p:sldId id="305" r:id="rId28"/>
    <p:sldId id="307" r:id="rId29"/>
    <p:sldId id="306" r:id="rId30"/>
    <p:sldId id="308" r:id="rId31"/>
    <p:sldId id="320" r:id="rId32"/>
    <p:sldId id="276" r:id="rId33"/>
    <p:sldId id="277" r:id="rId34"/>
    <p:sldId id="321" r:id="rId35"/>
    <p:sldId id="322" r:id="rId36"/>
    <p:sldId id="278" r:id="rId37"/>
    <p:sldId id="279" r:id="rId38"/>
    <p:sldId id="280" r:id="rId39"/>
    <p:sldId id="323" r:id="rId40"/>
    <p:sldId id="324" r:id="rId41"/>
    <p:sldId id="281" r:id="rId42"/>
    <p:sldId id="290" r:id="rId43"/>
    <p:sldId id="291" r:id="rId44"/>
    <p:sldId id="258" r:id="rId45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40A4CBE-FC82-4B70-B98E-4D44F92DF4CD}" type="doc">
      <dgm:prSet loTypeId="urn:microsoft.com/office/officeart/2005/8/layout/pyramid1" loCatId="pyramid" qsTypeId="urn:microsoft.com/office/officeart/2005/8/quickstyle/simple1" qsCatId="simple" csTypeId="urn:microsoft.com/office/officeart/2005/8/colors/colorful3" csCatId="colorful" phldr="1"/>
      <dgm:spPr/>
    </dgm:pt>
    <dgm:pt modelId="{BBC53FE9-ACFA-4A07-A36E-BE01BDE36B78}">
      <dgm:prSet phldrT="[Texto]"/>
      <dgm:spPr/>
      <dgm:t>
        <a:bodyPr/>
        <a:lstStyle/>
        <a:p>
          <a:r>
            <a:rPr lang="en-US" dirty="0" err="1" smtClean="0"/>
            <a:t>Ferramenta</a:t>
          </a:r>
          <a:r>
            <a:rPr lang="en-US" dirty="0" smtClean="0"/>
            <a:t> Case</a:t>
          </a:r>
          <a:endParaRPr lang="en-US" dirty="0"/>
        </a:p>
      </dgm:t>
    </dgm:pt>
    <dgm:pt modelId="{BD86991D-DC9F-452D-BF94-2298F94AA5D2}" type="parTrans" cxnId="{6977B423-6A27-4499-9511-144C1038CA64}">
      <dgm:prSet/>
      <dgm:spPr/>
      <dgm:t>
        <a:bodyPr/>
        <a:lstStyle/>
        <a:p>
          <a:endParaRPr lang="en-US"/>
        </a:p>
      </dgm:t>
    </dgm:pt>
    <dgm:pt modelId="{2DA35658-FD79-4050-9BDE-03DA31D59E37}" type="sibTrans" cxnId="{6977B423-6A27-4499-9511-144C1038CA64}">
      <dgm:prSet/>
      <dgm:spPr/>
      <dgm:t>
        <a:bodyPr/>
        <a:lstStyle/>
        <a:p>
          <a:endParaRPr lang="en-US"/>
        </a:p>
      </dgm:t>
    </dgm:pt>
    <dgm:pt modelId="{C47CD754-E12A-467E-9381-C6CD483F153E}">
      <dgm:prSet phldrT="[Texto]"/>
      <dgm:spPr/>
      <dgm:t>
        <a:bodyPr/>
        <a:lstStyle/>
        <a:p>
          <a:r>
            <a:rPr lang="en-US" dirty="0" err="1" smtClean="0"/>
            <a:t>Arcabouço</a:t>
          </a:r>
          <a:r>
            <a:rPr lang="en-US" dirty="0" smtClean="0"/>
            <a:t> de </a:t>
          </a:r>
          <a:r>
            <a:rPr lang="en-US" dirty="0" err="1" smtClean="0"/>
            <a:t>integração</a:t>
          </a:r>
          <a:endParaRPr lang="en-US" dirty="0"/>
        </a:p>
      </dgm:t>
    </dgm:pt>
    <dgm:pt modelId="{05E90899-FCC9-4E9A-892E-9D177A1FC3D9}" type="parTrans" cxnId="{32FE8EBF-C9C8-4166-8C8A-32F0F8891836}">
      <dgm:prSet/>
      <dgm:spPr/>
      <dgm:t>
        <a:bodyPr/>
        <a:lstStyle/>
        <a:p>
          <a:endParaRPr lang="en-US"/>
        </a:p>
      </dgm:t>
    </dgm:pt>
    <dgm:pt modelId="{1952F3C0-6F40-49B1-9644-E0F64563A254}" type="sibTrans" cxnId="{32FE8EBF-C9C8-4166-8C8A-32F0F8891836}">
      <dgm:prSet/>
      <dgm:spPr/>
      <dgm:t>
        <a:bodyPr/>
        <a:lstStyle/>
        <a:p>
          <a:endParaRPr lang="en-US"/>
        </a:p>
      </dgm:t>
    </dgm:pt>
    <dgm:pt modelId="{2148B256-4452-452D-A14C-D48474C2D208}">
      <dgm:prSet phldrT="[Texto]"/>
      <dgm:spPr/>
      <dgm:t>
        <a:bodyPr/>
        <a:lstStyle/>
        <a:p>
          <a:r>
            <a:rPr lang="en-US" dirty="0" err="1" smtClean="0"/>
            <a:t>Arquitetura</a:t>
          </a:r>
          <a:r>
            <a:rPr lang="en-US" dirty="0" smtClean="0"/>
            <a:t> do </a:t>
          </a:r>
          <a:r>
            <a:rPr lang="en-US" dirty="0" err="1" smtClean="0"/>
            <a:t>ambiente</a:t>
          </a:r>
          <a:endParaRPr lang="en-US" dirty="0"/>
        </a:p>
      </dgm:t>
    </dgm:pt>
    <dgm:pt modelId="{4525B682-9676-467B-897E-C4E862B0E603}" type="parTrans" cxnId="{6678C6C3-A835-418D-A425-5275AC47FD91}">
      <dgm:prSet/>
      <dgm:spPr/>
      <dgm:t>
        <a:bodyPr/>
        <a:lstStyle/>
        <a:p>
          <a:endParaRPr lang="en-US"/>
        </a:p>
      </dgm:t>
    </dgm:pt>
    <dgm:pt modelId="{58AF520F-7658-4637-8A8C-FD5B846B71AF}" type="sibTrans" cxnId="{6678C6C3-A835-418D-A425-5275AC47FD91}">
      <dgm:prSet/>
      <dgm:spPr/>
      <dgm:t>
        <a:bodyPr/>
        <a:lstStyle/>
        <a:p>
          <a:endParaRPr lang="en-US"/>
        </a:p>
      </dgm:t>
    </dgm:pt>
    <dgm:pt modelId="{AB10A833-463A-4B82-AA06-9D06C9AD35B5}">
      <dgm:prSet phldrT="[Texto]"/>
      <dgm:spPr/>
      <dgm:t>
        <a:bodyPr/>
        <a:lstStyle/>
        <a:p>
          <a:r>
            <a:rPr lang="en-US" dirty="0" err="1" smtClean="0"/>
            <a:t>Serviços</a:t>
          </a:r>
          <a:r>
            <a:rPr lang="en-US" dirty="0" smtClean="0"/>
            <a:t> de </a:t>
          </a:r>
          <a:r>
            <a:rPr lang="en-US" dirty="0" err="1" smtClean="0"/>
            <a:t>portabilidade</a:t>
          </a:r>
          <a:endParaRPr lang="en-US" dirty="0"/>
        </a:p>
      </dgm:t>
    </dgm:pt>
    <dgm:pt modelId="{B3B33AB3-625B-4C84-8D1D-FB59DBBF27BC}" type="parTrans" cxnId="{6AF18E96-7ECA-4EA6-A9F1-3041028B0537}">
      <dgm:prSet/>
      <dgm:spPr/>
      <dgm:t>
        <a:bodyPr/>
        <a:lstStyle/>
        <a:p>
          <a:endParaRPr lang="en-US"/>
        </a:p>
      </dgm:t>
    </dgm:pt>
    <dgm:pt modelId="{4C7C1D2A-EF87-43B0-A06F-291C0F4F3D7A}" type="sibTrans" cxnId="{6AF18E96-7ECA-4EA6-A9F1-3041028B0537}">
      <dgm:prSet/>
      <dgm:spPr/>
      <dgm:t>
        <a:bodyPr/>
        <a:lstStyle/>
        <a:p>
          <a:endParaRPr lang="en-US"/>
        </a:p>
      </dgm:t>
    </dgm:pt>
    <dgm:pt modelId="{4D29B2D2-5F7D-454A-B73F-5308795EFC43}">
      <dgm:prSet phldrT="[Texto]"/>
      <dgm:spPr/>
      <dgm:t>
        <a:bodyPr/>
        <a:lstStyle/>
        <a:p>
          <a:r>
            <a:rPr lang="en-US" dirty="0" err="1" smtClean="0"/>
            <a:t>Sistema</a:t>
          </a:r>
          <a:r>
            <a:rPr lang="en-US" dirty="0" smtClean="0"/>
            <a:t> </a:t>
          </a:r>
          <a:r>
            <a:rPr lang="en-US" dirty="0" err="1" smtClean="0"/>
            <a:t>Operacional</a:t>
          </a:r>
          <a:endParaRPr lang="en-US" dirty="0"/>
        </a:p>
      </dgm:t>
    </dgm:pt>
    <dgm:pt modelId="{6CCB399D-BFFE-43D7-8AFA-BF3753077D4C}" type="parTrans" cxnId="{D0520708-37E2-4D48-9720-0C9C2DA32A7B}">
      <dgm:prSet/>
      <dgm:spPr/>
      <dgm:t>
        <a:bodyPr/>
        <a:lstStyle/>
        <a:p>
          <a:endParaRPr lang="en-US"/>
        </a:p>
      </dgm:t>
    </dgm:pt>
    <dgm:pt modelId="{710D526F-FFBB-4550-8899-F96F18C77667}" type="sibTrans" cxnId="{D0520708-37E2-4D48-9720-0C9C2DA32A7B}">
      <dgm:prSet/>
      <dgm:spPr/>
      <dgm:t>
        <a:bodyPr/>
        <a:lstStyle/>
        <a:p>
          <a:endParaRPr lang="en-US"/>
        </a:p>
      </dgm:t>
    </dgm:pt>
    <dgm:pt modelId="{4EC960C9-215F-4A22-8F55-6FADF79AEAA7}">
      <dgm:prSet phldrT="[Texto]"/>
      <dgm:spPr/>
      <dgm:t>
        <a:bodyPr/>
        <a:lstStyle/>
        <a:p>
          <a:r>
            <a:rPr lang="en-US" dirty="0" err="1" smtClean="0"/>
            <a:t>Plataforma</a:t>
          </a:r>
          <a:r>
            <a:rPr lang="en-US" dirty="0" smtClean="0"/>
            <a:t> de hardware</a:t>
          </a:r>
          <a:endParaRPr lang="en-US" dirty="0"/>
        </a:p>
      </dgm:t>
    </dgm:pt>
    <dgm:pt modelId="{919FE7B4-8EA1-413A-A622-51488F455A19}" type="parTrans" cxnId="{8BAF67D2-CA22-4BFD-B371-2BE4DCE5DD9C}">
      <dgm:prSet/>
      <dgm:spPr/>
      <dgm:t>
        <a:bodyPr/>
        <a:lstStyle/>
        <a:p>
          <a:endParaRPr lang="en-US"/>
        </a:p>
      </dgm:t>
    </dgm:pt>
    <dgm:pt modelId="{B238B503-3187-4CBA-9AC3-F01AB1C9AE08}" type="sibTrans" cxnId="{8BAF67D2-CA22-4BFD-B371-2BE4DCE5DD9C}">
      <dgm:prSet/>
      <dgm:spPr/>
      <dgm:t>
        <a:bodyPr/>
        <a:lstStyle/>
        <a:p>
          <a:endParaRPr lang="en-US"/>
        </a:p>
      </dgm:t>
    </dgm:pt>
    <dgm:pt modelId="{42064E0A-3292-471B-88C7-91B760D19139}" type="pres">
      <dgm:prSet presAssocID="{D40A4CBE-FC82-4B70-B98E-4D44F92DF4CD}" presName="Name0" presStyleCnt="0">
        <dgm:presLayoutVars>
          <dgm:dir/>
          <dgm:animLvl val="lvl"/>
          <dgm:resizeHandles val="exact"/>
        </dgm:presLayoutVars>
      </dgm:prSet>
      <dgm:spPr/>
    </dgm:pt>
    <dgm:pt modelId="{1B7DBE3D-45E2-4206-B3ED-9415428651A8}" type="pres">
      <dgm:prSet presAssocID="{BBC53FE9-ACFA-4A07-A36E-BE01BDE36B78}" presName="Name8" presStyleCnt="0"/>
      <dgm:spPr/>
    </dgm:pt>
    <dgm:pt modelId="{5224D389-01BD-4B70-9A85-F11990BAE511}" type="pres">
      <dgm:prSet presAssocID="{BBC53FE9-ACFA-4A07-A36E-BE01BDE36B78}" presName="level" presStyleLbl="node1" presStyleIdx="0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59E634C-5B12-4751-BF57-FB4C570B1C87}" type="pres">
      <dgm:prSet presAssocID="{BBC53FE9-ACFA-4A07-A36E-BE01BDE36B78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2144816-E482-497E-B782-7E2A2EC05582}" type="pres">
      <dgm:prSet presAssocID="{C47CD754-E12A-467E-9381-C6CD483F153E}" presName="Name8" presStyleCnt="0"/>
      <dgm:spPr/>
    </dgm:pt>
    <dgm:pt modelId="{77E48CE9-9FD3-47CC-8907-51D17535CAD7}" type="pres">
      <dgm:prSet presAssocID="{C47CD754-E12A-467E-9381-C6CD483F153E}" presName="level" presStyleLbl="node1" presStyleIdx="1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69C7792-D445-4A00-B31B-38C017A83F01}" type="pres">
      <dgm:prSet presAssocID="{C47CD754-E12A-467E-9381-C6CD483F153E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915798C-6D24-4EC6-AE64-39872E91E768}" type="pres">
      <dgm:prSet presAssocID="{AB10A833-463A-4B82-AA06-9D06C9AD35B5}" presName="Name8" presStyleCnt="0"/>
      <dgm:spPr/>
    </dgm:pt>
    <dgm:pt modelId="{F684F8CC-DC68-4774-B868-D7B585CEA888}" type="pres">
      <dgm:prSet presAssocID="{AB10A833-463A-4B82-AA06-9D06C9AD35B5}" presName="level" presStyleLbl="node1" presStyleIdx="2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69F4C5D-EFB8-4D6F-9050-076CB4D7FBD3}" type="pres">
      <dgm:prSet presAssocID="{AB10A833-463A-4B82-AA06-9D06C9AD35B5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85DEDA0-F3DE-4416-B654-7274F4DE734A}" type="pres">
      <dgm:prSet presAssocID="{4D29B2D2-5F7D-454A-B73F-5308795EFC43}" presName="Name8" presStyleCnt="0"/>
      <dgm:spPr/>
    </dgm:pt>
    <dgm:pt modelId="{7D6227EB-8922-4A0C-B194-BD5E783788D2}" type="pres">
      <dgm:prSet presAssocID="{4D29B2D2-5F7D-454A-B73F-5308795EFC43}" presName="level" presStyleLbl="node1" presStyleIdx="3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32CBF5D-DB3A-4055-92A0-7935D73A2E00}" type="pres">
      <dgm:prSet presAssocID="{4D29B2D2-5F7D-454A-B73F-5308795EFC43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23A5358-5B6B-433F-B0AD-37339B8928B7}" type="pres">
      <dgm:prSet presAssocID="{4EC960C9-215F-4A22-8F55-6FADF79AEAA7}" presName="Name8" presStyleCnt="0"/>
      <dgm:spPr/>
    </dgm:pt>
    <dgm:pt modelId="{9C73597D-1FBD-4A3B-9DB0-6D15A67EF3D7}" type="pres">
      <dgm:prSet presAssocID="{4EC960C9-215F-4A22-8F55-6FADF79AEAA7}" presName="level" presStyleLbl="node1" presStyleIdx="4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9543FF4-C500-4B69-B8C6-DEF5E310DC50}" type="pres">
      <dgm:prSet presAssocID="{4EC960C9-215F-4A22-8F55-6FADF79AEAA7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D67B338-2D83-4109-8620-18E395CC56ED}" type="pres">
      <dgm:prSet presAssocID="{2148B256-4452-452D-A14C-D48474C2D208}" presName="Name8" presStyleCnt="0"/>
      <dgm:spPr/>
    </dgm:pt>
    <dgm:pt modelId="{BF5997FD-9171-4F46-AD42-B8EF04002842}" type="pres">
      <dgm:prSet presAssocID="{2148B256-4452-452D-A14C-D48474C2D208}" presName="level" presStyleLbl="node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3C6C5D-BD0D-4719-AA2D-38FE6A9E39E2}" type="pres">
      <dgm:prSet presAssocID="{2148B256-4452-452D-A14C-D48474C2D208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0520708-37E2-4D48-9720-0C9C2DA32A7B}" srcId="{D40A4CBE-FC82-4B70-B98E-4D44F92DF4CD}" destId="{4D29B2D2-5F7D-454A-B73F-5308795EFC43}" srcOrd="3" destOrd="0" parTransId="{6CCB399D-BFFE-43D7-8AFA-BF3753077D4C}" sibTransId="{710D526F-FFBB-4550-8899-F96F18C77667}"/>
    <dgm:cxn modelId="{D8A90513-3198-4D00-ACE9-074C058C640E}" type="presOf" srcId="{AB10A833-463A-4B82-AA06-9D06C9AD35B5}" destId="{369F4C5D-EFB8-4D6F-9050-076CB4D7FBD3}" srcOrd="1" destOrd="0" presId="urn:microsoft.com/office/officeart/2005/8/layout/pyramid1"/>
    <dgm:cxn modelId="{A0F6C23A-FEFE-4EBB-B791-D563E241CFF0}" type="presOf" srcId="{4EC960C9-215F-4A22-8F55-6FADF79AEAA7}" destId="{39543FF4-C500-4B69-B8C6-DEF5E310DC50}" srcOrd="1" destOrd="0" presId="urn:microsoft.com/office/officeart/2005/8/layout/pyramid1"/>
    <dgm:cxn modelId="{F176B9D5-F166-4984-8CC2-DA2BABE72788}" type="presOf" srcId="{4D29B2D2-5F7D-454A-B73F-5308795EFC43}" destId="{132CBF5D-DB3A-4055-92A0-7935D73A2E00}" srcOrd="1" destOrd="0" presId="urn:microsoft.com/office/officeart/2005/8/layout/pyramid1"/>
    <dgm:cxn modelId="{ECF13A30-8185-4F57-840D-08D260270943}" type="presOf" srcId="{BBC53FE9-ACFA-4A07-A36E-BE01BDE36B78}" destId="{5224D389-01BD-4B70-9A85-F11990BAE511}" srcOrd="0" destOrd="0" presId="urn:microsoft.com/office/officeart/2005/8/layout/pyramid1"/>
    <dgm:cxn modelId="{B1B7750C-6E03-4536-9B4E-EF72AC228028}" type="presOf" srcId="{2148B256-4452-452D-A14C-D48474C2D208}" destId="{BF5997FD-9171-4F46-AD42-B8EF04002842}" srcOrd="0" destOrd="0" presId="urn:microsoft.com/office/officeart/2005/8/layout/pyramid1"/>
    <dgm:cxn modelId="{3A4CC109-E92D-416B-B6D7-51271B30A10C}" type="presOf" srcId="{2148B256-4452-452D-A14C-D48474C2D208}" destId="{073C6C5D-BD0D-4719-AA2D-38FE6A9E39E2}" srcOrd="1" destOrd="0" presId="urn:microsoft.com/office/officeart/2005/8/layout/pyramid1"/>
    <dgm:cxn modelId="{8BAF67D2-CA22-4BFD-B371-2BE4DCE5DD9C}" srcId="{D40A4CBE-FC82-4B70-B98E-4D44F92DF4CD}" destId="{4EC960C9-215F-4A22-8F55-6FADF79AEAA7}" srcOrd="4" destOrd="0" parTransId="{919FE7B4-8EA1-413A-A622-51488F455A19}" sibTransId="{B238B503-3187-4CBA-9AC3-F01AB1C9AE08}"/>
    <dgm:cxn modelId="{32FE8EBF-C9C8-4166-8C8A-32F0F8891836}" srcId="{D40A4CBE-FC82-4B70-B98E-4D44F92DF4CD}" destId="{C47CD754-E12A-467E-9381-C6CD483F153E}" srcOrd="1" destOrd="0" parTransId="{05E90899-FCC9-4E9A-892E-9D177A1FC3D9}" sibTransId="{1952F3C0-6F40-49B1-9644-E0F64563A254}"/>
    <dgm:cxn modelId="{0A423CC7-FE8C-4FAB-AF23-85D1808A75CD}" type="presOf" srcId="{4D29B2D2-5F7D-454A-B73F-5308795EFC43}" destId="{7D6227EB-8922-4A0C-B194-BD5E783788D2}" srcOrd="0" destOrd="0" presId="urn:microsoft.com/office/officeart/2005/8/layout/pyramid1"/>
    <dgm:cxn modelId="{806E5D14-1272-4A31-9E3B-804B8F9CADFA}" type="presOf" srcId="{AB10A833-463A-4B82-AA06-9D06C9AD35B5}" destId="{F684F8CC-DC68-4774-B868-D7B585CEA888}" srcOrd="0" destOrd="0" presId="urn:microsoft.com/office/officeart/2005/8/layout/pyramid1"/>
    <dgm:cxn modelId="{7ADEE01D-98F3-4496-A4D0-2FC1452B2214}" type="presOf" srcId="{C47CD754-E12A-467E-9381-C6CD483F153E}" destId="{77E48CE9-9FD3-47CC-8907-51D17535CAD7}" srcOrd="0" destOrd="0" presId="urn:microsoft.com/office/officeart/2005/8/layout/pyramid1"/>
    <dgm:cxn modelId="{6AF18E96-7ECA-4EA6-A9F1-3041028B0537}" srcId="{D40A4CBE-FC82-4B70-B98E-4D44F92DF4CD}" destId="{AB10A833-463A-4B82-AA06-9D06C9AD35B5}" srcOrd="2" destOrd="0" parTransId="{B3B33AB3-625B-4C84-8D1D-FB59DBBF27BC}" sibTransId="{4C7C1D2A-EF87-43B0-A06F-291C0F4F3D7A}"/>
    <dgm:cxn modelId="{7619F428-7CD5-45B5-B076-EE8428AD1165}" type="presOf" srcId="{C47CD754-E12A-467E-9381-C6CD483F153E}" destId="{169C7792-D445-4A00-B31B-38C017A83F01}" srcOrd="1" destOrd="0" presId="urn:microsoft.com/office/officeart/2005/8/layout/pyramid1"/>
    <dgm:cxn modelId="{6678C6C3-A835-418D-A425-5275AC47FD91}" srcId="{D40A4CBE-FC82-4B70-B98E-4D44F92DF4CD}" destId="{2148B256-4452-452D-A14C-D48474C2D208}" srcOrd="5" destOrd="0" parTransId="{4525B682-9676-467B-897E-C4E862B0E603}" sibTransId="{58AF520F-7658-4637-8A8C-FD5B846B71AF}"/>
    <dgm:cxn modelId="{C2A81863-E071-4F2D-AF0E-FC2469739315}" type="presOf" srcId="{BBC53FE9-ACFA-4A07-A36E-BE01BDE36B78}" destId="{A59E634C-5B12-4751-BF57-FB4C570B1C87}" srcOrd="1" destOrd="0" presId="urn:microsoft.com/office/officeart/2005/8/layout/pyramid1"/>
    <dgm:cxn modelId="{82716335-7289-4F1B-BEBA-98BADEB186E2}" type="presOf" srcId="{D40A4CBE-FC82-4B70-B98E-4D44F92DF4CD}" destId="{42064E0A-3292-471B-88C7-91B760D19139}" srcOrd="0" destOrd="0" presId="urn:microsoft.com/office/officeart/2005/8/layout/pyramid1"/>
    <dgm:cxn modelId="{C937AF6E-FFF4-43D6-A858-8E324CF0F77E}" type="presOf" srcId="{4EC960C9-215F-4A22-8F55-6FADF79AEAA7}" destId="{9C73597D-1FBD-4A3B-9DB0-6D15A67EF3D7}" srcOrd="0" destOrd="0" presId="urn:microsoft.com/office/officeart/2005/8/layout/pyramid1"/>
    <dgm:cxn modelId="{6977B423-6A27-4499-9511-144C1038CA64}" srcId="{D40A4CBE-FC82-4B70-B98E-4D44F92DF4CD}" destId="{BBC53FE9-ACFA-4A07-A36E-BE01BDE36B78}" srcOrd="0" destOrd="0" parTransId="{BD86991D-DC9F-452D-BF94-2298F94AA5D2}" sibTransId="{2DA35658-FD79-4050-9BDE-03DA31D59E37}"/>
    <dgm:cxn modelId="{4F0A82FB-DCBB-407C-8244-83BB968F9F0F}" type="presParOf" srcId="{42064E0A-3292-471B-88C7-91B760D19139}" destId="{1B7DBE3D-45E2-4206-B3ED-9415428651A8}" srcOrd="0" destOrd="0" presId="urn:microsoft.com/office/officeart/2005/8/layout/pyramid1"/>
    <dgm:cxn modelId="{D146E36F-4B8B-46E0-9F4E-26AD5FB0841C}" type="presParOf" srcId="{1B7DBE3D-45E2-4206-B3ED-9415428651A8}" destId="{5224D389-01BD-4B70-9A85-F11990BAE511}" srcOrd="0" destOrd="0" presId="urn:microsoft.com/office/officeart/2005/8/layout/pyramid1"/>
    <dgm:cxn modelId="{2AC7CA22-0C1E-4678-8ECA-FE3DDDDE0E78}" type="presParOf" srcId="{1B7DBE3D-45E2-4206-B3ED-9415428651A8}" destId="{A59E634C-5B12-4751-BF57-FB4C570B1C87}" srcOrd="1" destOrd="0" presId="urn:microsoft.com/office/officeart/2005/8/layout/pyramid1"/>
    <dgm:cxn modelId="{EED22A4F-D43E-495F-83DF-9206F7FFB96E}" type="presParOf" srcId="{42064E0A-3292-471B-88C7-91B760D19139}" destId="{B2144816-E482-497E-B782-7E2A2EC05582}" srcOrd="1" destOrd="0" presId="urn:microsoft.com/office/officeart/2005/8/layout/pyramid1"/>
    <dgm:cxn modelId="{D14835B2-0987-409D-86BF-72AFD5E7CCA2}" type="presParOf" srcId="{B2144816-E482-497E-B782-7E2A2EC05582}" destId="{77E48CE9-9FD3-47CC-8907-51D17535CAD7}" srcOrd="0" destOrd="0" presId="urn:microsoft.com/office/officeart/2005/8/layout/pyramid1"/>
    <dgm:cxn modelId="{711E4066-1477-4286-882E-178DDFFF5C0C}" type="presParOf" srcId="{B2144816-E482-497E-B782-7E2A2EC05582}" destId="{169C7792-D445-4A00-B31B-38C017A83F01}" srcOrd="1" destOrd="0" presId="urn:microsoft.com/office/officeart/2005/8/layout/pyramid1"/>
    <dgm:cxn modelId="{EAC655FE-7946-4E7F-98F3-F5193F9AEB8E}" type="presParOf" srcId="{42064E0A-3292-471B-88C7-91B760D19139}" destId="{5915798C-6D24-4EC6-AE64-39872E91E768}" srcOrd="2" destOrd="0" presId="urn:microsoft.com/office/officeart/2005/8/layout/pyramid1"/>
    <dgm:cxn modelId="{FE3205A4-C056-4596-8B07-6E8A9C78126A}" type="presParOf" srcId="{5915798C-6D24-4EC6-AE64-39872E91E768}" destId="{F684F8CC-DC68-4774-B868-D7B585CEA888}" srcOrd="0" destOrd="0" presId="urn:microsoft.com/office/officeart/2005/8/layout/pyramid1"/>
    <dgm:cxn modelId="{69A7F1BE-1A23-4B9D-846D-B62371F54552}" type="presParOf" srcId="{5915798C-6D24-4EC6-AE64-39872E91E768}" destId="{369F4C5D-EFB8-4D6F-9050-076CB4D7FBD3}" srcOrd="1" destOrd="0" presId="urn:microsoft.com/office/officeart/2005/8/layout/pyramid1"/>
    <dgm:cxn modelId="{8B548CE7-5109-495F-AACA-6D55142512F0}" type="presParOf" srcId="{42064E0A-3292-471B-88C7-91B760D19139}" destId="{B85DEDA0-F3DE-4416-B654-7274F4DE734A}" srcOrd="3" destOrd="0" presId="urn:microsoft.com/office/officeart/2005/8/layout/pyramid1"/>
    <dgm:cxn modelId="{26D10A58-4B8C-47C0-8359-AFC230E2AEF3}" type="presParOf" srcId="{B85DEDA0-F3DE-4416-B654-7274F4DE734A}" destId="{7D6227EB-8922-4A0C-B194-BD5E783788D2}" srcOrd="0" destOrd="0" presId="urn:microsoft.com/office/officeart/2005/8/layout/pyramid1"/>
    <dgm:cxn modelId="{4CFE5124-5398-4425-AD33-1DD68BA93FCB}" type="presParOf" srcId="{B85DEDA0-F3DE-4416-B654-7274F4DE734A}" destId="{132CBF5D-DB3A-4055-92A0-7935D73A2E00}" srcOrd="1" destOrd="0" presId="urn:microsoft.com/office/officeart/2005/8/layout/pyramid1"/>
    <dgm:cxn modelId="{6763EF4E-FC1C-45AD-8B2C-0A549EC7BF19}" type="presParOf" srcId="{42064E0A-3292-471B-88C7-91B760D19139}" destId="{E23A5358-5B6B-433F-B0AD-37339B8928B7}" srcOrd="4" destOrd="0" presId="urn:microsoft.com/office/officeart/2005/8/layout/pyramid1"/>
    <dgm:cxn modelId="{9F9FFBF9-D596-4198-9FD2-114CFDEB0D35}" type="presParOf" srcId="{E23A5358-5B6B-433F-B0AD-37339B8928B7}" destId="{9C73597D-1FBD-4A3B-9DB0-6D15A67EF3D7}" srcOrd="0" destOrd="0" presId="urn:microsoft.com/office/officeart/2005/8/layout/pyramid1"/>
    <dgm:cxn modelId="{A40A6A7D-D371-44BD-877C-91F7BDBDB84D}" type="presParOf" srcId="{E23A5358-5B6B-433F-B0AD-37339B8928B7}" destId="{39543FF4-C500-4B69-B8C6-DEF5E310DC50}" srcOrd="1" destOrd="0" presId="urn:microsoft.com/office/officeart/2005/8/layout/pyramid1"/>
    <dgm:cxn modelId="{CE62D275-C5EC-49B3-B7BA-9D297455E2DF}" type="presParOf" srcId="{42064E0A-3292-471B-88C7-91B760D19139}" destId="{2D67B338-2D83-4109-8620-18E395CC56ED}" srcOrd="5" destOrd="0" presId="urn:microsoft.com/office/officeart/2005/8/layout/pyramid1"/>
    <dgm:cxn modelId="{5D1BC7A5-EA52-4332-8593-B0839E5B0658}" type="presParOf" srcId="{2D67B338-2D83-4109-8620-18E395CC56ED}" destId="{BF5997FD-9171-4F46-AD42-B8EF04002842}" srcOrd="0" destOrd="0" presId="urn:microsoft.com/office/officeart/2005/8/layout/pyramid1"/>
    <dgm:cxn modelId="{2BFFA89A-E7ED-4CF5-9598-E639412B0B13}" type="presParOf" srcId="{2D67B338-2D83-4109-8620-18E395CC56ED}" destId="{073C6C5D-BD0D-4719-AA2D-38FE6A9E39E2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224D389-01BD-4B70-9A85-F11990BAE511}">
      <dsp:nvSpPr>
        <dsp:cNvPr id="0" name=""/>
        <dsp:cNvSpPr/>
      </dsp:nvSpPr>
      <dsp:spPr>
        <a:xfrm>
          <a:off x="3429000" y="0"/>
          <a:ext cx="1371599" cy="754327"/>
        </a:xfrm>
        <a:prstGeom prst="trapezoid">
          <a:avLst>
            <a:gd name="adj" fmla="val 90915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err="1" smtClean="0"/>
            <a:t>Ferramenta</a:t>
          </a:r>
          <a:r>
            <a:rPr lang="en-US" sz="2100" kern="1200" dirty="0" smtClean="0"/>
            <a:t> Case</a:t>
          </a:r>
          <a:endParaRPr lang="en-US" sz="2100" kern="1200" dirty="0"/>
        </a:p>
      </dsp:txBody>
      <dsp:txXfrm>
        <a:off x="3429000" y="0"/>
        <a:ext cx="1371599" cy="754327"/>
      </dsp:txXfrm>
    </dsp:sp>
    <dsp:sp modelId="{77E48CE9-9FD3-47CC-8907-51D17535CAD7}">
      <dsp:nvSpPr>
        <dsp:cNvPr id="0" name=""/>
        <dsp:cNvSpPr/>
      </dsp:nvSpPr>
      <dsp:spPr>
        <a:xfrm>
          <a:off x="2743200" y="754327"/>
          <a:ext cx="2743199" cy="754327"/>
        </a:xfrm>
        <a:prstGeom prst="trapezoid">
          <a:avLst>
            <a:gd name="adj" fmla="val 90915"/>
          </a:avLst>
        </a:prstGeom>
        <a:solidFill>
          <a:schemeClr val="accent3">
            <a:hueOff val="2250053"/>
            <a:satOff val="-3376"/>
            <a:lumOff val="-54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err="1" smtClean="0"/>
            <a:t>Arcabouço</a:t>
          </a:r>
          <a:r>
            <a:rPr lang="en-US" sz="2100" kern="1200" dirty="0" smtClean="0"/>
            <a:t> de </a:t>
          </a:r>
          <a:r>
            <a:rPr lang="en-US" sz="2100" kern="1200" dirty="0" err="1" smtClean="0"/>
            <a:t>integração</a:t>
          </a:r>
          <a:endParaRPr lang="en-US" sz="2100" kern="1200" dirty="0"/>
        </a:p>
      </dsp:txBody>
      <dsp:txXfrm>
        <a:off x="3223260" y="754327"/>
        <a:ext cx="1783080" cy="754327"/>
      </dsp:txXfrm>
    </dsp:sp>
    <dsp:sp modelId="{F684F8CC-DC68-4774-B868-D7B585CEA888}">
      <dsp:nvSpPr>
        <dsp:cNvPr id="0" name=""/>
        <dsp:cNvSpPr/>
      </dsp:nvSpPr>
      <dsp:spPr>
        <a:xfrm>
          <a:off x="2057400" y="1508654"/>
          <a:ext cx="4114800" cy="754327"/>
        </a:xfrm>
        <a:prstGeom prst="trapezoid">
          <a:avLst>
            <a:gd name="adj" fmla="val 90915"/>
          </a:avLst>
        </a:prstGeom>
        <a:solidFill>
          <a:schemeClr val="accent3">
            <a:hueOff val="4500106"/>
            <a:satOff val="-6752"/>
            <a:lumOff val="-109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err="1" smtClean="0"/>
            <a:t>Serviços</a:t>
          </a:r>
          <a:r>
            <a:rPr lang="en-US" sz="2100" kern="1200" dirty="0" smtClean="0"/>
            <a:t> de </a:t>
          </a:r>
          <a:r>
            <a:rPr lang="en-US" sz="2100" kern="1200" dirty="0" err="1" smtClean="0"/>
            <a:t>portabilidade</a:t>
          </a:r>
          <a:endParaRPr lang="en-US" sz="2100" kern="1200" dirty="0"/>
        </a:p>
      </dsp:txBody>
      <dsp:txXfrm>
        <a:off x="2777489" y="1508654"/>
        <a:ext cx="2674620" cy="754327"/>
      </dsp:txXfrm>
    </dsp:sp>
    <dsp:sp modelId="{7D6227EB-8922-4A0C-B194-BD5E783788D2}">
      <dsp:nvSpPr>
        <dsp:cNvPr id="0" name=""/>
        <dsp:cNvSpPr/>
      </dsp:nvSpPr>
      <dsp:spPr>
        <a:xfrm>
          <a:off x="1371600" y="2262981"/>
          <a:ext cx="5486399" cy="754327"/>
        </a:xfrm>
        <a:prstGeom prst="trapezoid">
          <a:avLst>
            <a:gd name="adj" fmla="val 90915"/>
          </a:avLst>
        </a:prstGeom>
        <a:solidFill>
          <a:schemeClr val="accent3">
            <a:hueOff val="6750158"/>
            <a:satOff val="-10128"/>
            <a:lumOff val="-164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err="1" smtClean="0"/>
            <a:t>Sistema</a:t>
          </a:r>
          <a:r>
            <a:rPr lang="en-US" sz="2100" kern="1200" dirty="0" smtClean="0"/>
            <a:t> </a:t>
          </a:r>
          <a:r>
            <a:rPr lang="en-US" sz="2100" kern="1200" dirty="0" err="1" smtClean="0"/>
            <a:t>Operacional</a:t>
          </a:r>
          <a:endParaRPr lang="en-US" sz="2100" kern="1200" dirty="0"/>
        </a:p>
      </dsp:txBody>
      <dsp:txXfrm>
        <a:off x="2331720" y="2262981"/>
        <a:ext cx="3566160" cy="754327"/>
      </dsp:txXfrm>
    </dsp:sp>
    <dsp:sp modelId="{9C73597D-1FBD-4A3B-9DB0-6D15A67EF3D7}">
      <dsp:nvSpPr>
        <dsp:cNvPr id="0" name=""/>
        <dsp:cNvSpPr/>
      </dsp:nvSpPr>
      <dsp:spPr>
        <a:xfrm>
          <a:off x="685799" y="3017308"/>
          <a:ext cx="6858000" cy="754327"/>
        </a:xfrm>
        <a:prstGeom prst="trapezoid">
          <a:avLst>
            <a:gd name="adj" fmla="val 90915"/>
          </a:avLst>
        </a:prstGeom>
        <a:solidFill>
          <a:schemeClr val="accent3">
            <a:hueOff val="9000211"/>
            <a:satOff val="-13504"/>
            <a:lumOff val="-219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err="1" smtClean="0"/>
            <a:t>Plataforma</a:t>
          </a:r>
          <a:r>
            <a:rPr lang="en-US" sz="2100" kern="1200" dirty="0" smtClean="0"/>
            <a:t> de hardware</a:t>
          </a:r>
          <a:endParaRPr lang="en-US" sz="2100" kern="1200" dirty="0"/>
        </a:p>
      </dsp:txBody>
      <dsp:txXfrm>
        <a:off x="1885949" y="3017308"/>
        <a:ext cx="4457700" cy="754327"/>
      </dsp:txXfrm>
    </dsp:sp>
    <dsp:sp modelId="{BF5997FD-9171-4F46-AD42-B8EF04002842}">
      <dsp:nvSpPr>
        <dsp:cNvPr id="0" name=""/>
        <dsp:cNvSpPr/>
      </dsp:nvSpPr>
      <dsp:spPr>
        <a:xfrm>
          <a:off x="0" y="3771635"/>
          <a:ext cx="8229600" cy="754327"/>
        </a:xfrm>
        <a:prstGeom prst="trapezoid">
          <a:avLst>
            <a:gd name="adj" fmla="val 90915"/>
          </a:avLst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err="1" smtClean="0"/>
            <a:t>Arquitetura</a:t>
          </a:r>
          <a:r>
            <a:rPr lang="en-US" sz="2100" kern="1200" dirty="0" smtClean="0"/>
            <a:t> do </a:t>
          </a:r>
          <a:r>
            <a:rPr lang="en-US" sz="2100" kern="1200" dirty="0" err="1" smtClean="0"/>
            <a:t>ambiente</a:t>
          </a:r>
          <a:endParaRPr lang="en-US" sz="2100" kern="1200" dirty="0"/>
        </a:p>
      </dsp:txBody>
      <dsp:txXfrm>
        <a:off x="1440179" y="3771635"/>
        <a:ext cx="5349240" cy="75432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844A1F8F-BFBF-4662-BFAB-2FF61E58CC16}" type="datetimeFigureOut">
              <a:rPr lang="en-US" smtClean="0"/>
              <a:pPr/>
              <a:t>5/4/2012</a:t>
            </a:fld>
            <a:endParaRPr lang="en-US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E9AA0B7D-6E3C-4156-ACBF-0B772EC10EFC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6CE1E-693C-44A2-A57E-DFB1059E5613}" type="datetimeFigureOut">
              <a:rPr lang="en-US" smtClean="0"/>
              <a:pPr/>
              <a:t>5/4/2012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85B13-62ED-446E-8009-76D54C183ED0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6CE1E-693C-44A2-A57E-DFB1059E5613}" type="datetimeFigureOut">
              <a:rPr lang="en-US" smtClean="0"/>
              <a:pPr/>
              <a:t>5/4/2012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85B13-62ED-446E-8009-76D54C183ED0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6CE1E-693C-44A2-A57E-DFB1059E5613}" type="datetimeFigureOut">
              <a:rPr lang="en-US" smtClean="0"/>
              <a:pPr/>
              <a:t>5/4/2012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85B13-62ED-446E-8009-76D54C183ED0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6CE1E-693C-44A2-A57E-DFB1059E5613}" type="datetimeFigureOut">
              <a:rPr lang="en-US" smtClean="0"/>
              <a:pPr/>
              <a:t>5/4/2012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85B13-62ED-446E-8009-76D54C183ED0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6CE1E-693C-44A2-A57E-DFB1059E5613}" type="datetimeFigureOut">
              <a:rPr lang="en-US" smtClean="0"/>
              <a:pPr/>
              <a:t>5/4/2012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85B13-62ED-446E-8009-76D54C183ED0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6CE1E-693C-44A2-A57E-DFB1059E5613}" type="datetimeFigureOut">
              <a:rPr lang="en-US" smtClean="0"/>
              <a:pPr/>
              <a:t>5/4/2012</a:t>
            </a:fld>
            <a:endParaRPr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85B13-62ED-446E-8009-76D54C183ED0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6CE1E-693C-44A2-A57E-DFB1059E5613}" type="datetimeFigureOut">
              <a:rPr lang="en-US" smtClean="0"/>
              <a:pPr/>
              <a:t>5/4/2012</a:t>
            </a:fld>
            <a:endParaRPr lang="en-US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85B13-62ED-446E-8009-76D54C183ED0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6CE1E-693C-44A2-A57E-DFB1059E5613}" type="datetimeFigureOut">
              <a:rPr lang="en-US" smtClean="0"/>
              <a:pPr/>
              <a:t>5/4/2012</a:t>
            </a:fld>
            <a:endParaRPr lang="en-US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85B13-62ED-446E-8009-76D54C183ED0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6CE1E-693C-44A2-A57E-DFB1059E5613}" type="datetimeFigureOut">
              <a:rPr lang="en-US" smtClean="0"/>
              <a:pPr/>
              <a:t>5/4/2012</a:t>
            </a:fld>
            <a:endParaRPr lang="en-US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85B13-62ED-446E-8009-76D54C183ED0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6CE1E-693C-44A2-A57E-DFB1059E5613}" type="datetimeFigureOut">
              <a:rPr lang="en-US" smtClean="0"/>
              <a:pPr/>
              <a:t>5/4/2012</a:t>
            </a:fld>
            <a:endParaRPr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85B13-62ED-446E-8009-76D54C183ED0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6CE1E-693C-44A2-A57E-DFB1059E5613}" type="datetimeFigureOut">
              <a:rPr lang="en-US" smtClean="0"/>
              <a:pPr/>
              <a:t>5/4/2012</a:t>
            </a:fld>
            <a:endParaRPr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85B13-62ED-446E-8009-76D54C183ED0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46CE1E-693C-44A2-A57E-DFB1059E5613}" type="datetimeFigureOut">
              <a:rPr lang="en-US" smtClean="0"/>
              <a:pPr/>
              <a:t>5/4/2012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85B13-62ED-446E-8009-76D54C183ED0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dvancedsw.com/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oft.com/" TargetMode="Externa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se.dcu.ie/catalyst" TargetMode="Externa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anappi.com/" TargetMode="Externa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balsamiq.com/" TargetMode="Externa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797175"/>
            <a:ext cx="7772400" cy="1470025"/>
          </a:xfrm>
        </p:spPr>
        <p:txBody>
          <a:bodyPr/>
          <a:lstStyle/>
          <a:p>
            <a:r>
              <a:rPr lang="en-US" dirty="0" err="1" smtClean="0"/>
              <a:t>Ferramentas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desenvolvimento</a:t>
            </a:r>
            <a:r>
              <a:rPr lang="en-US" dirty="0" smtClean="0"/>
              <a:t> CASE</a:t>
            </a:r>
            <a:endParaRPr lang="en-U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4343400"/>
            <a:ext cx="6400800" cy="1752600"/>
          </a:xfrm>
        </p:spPr>
        <p:txBody>
          <a:bodyPr/>
          <a:lstStyle/>
          <a:p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Msc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Lílian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Simão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Oliveira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chemeClr val="tx1"/>
                </a:solidFill>
              </a:rPr>
              <a:t>08 de </a:t>
            </a:r>
            <a:r>
              <a:rPr lang="en-US" dirty="0" err="1" smtClean="0">
                <a:solidFill>
                  <a:schemeClr val="tx1"/>
                </a:solidFill>
              </a:rPr>
              <a:t>fevereiro</a:t>
            </a:r>
            <a:r>
              <a:rPr lang="en-US" dirty="0" smtClean="0">
                <a:solidFill>
                  <a:schemeClr val="tx1"/>
                </a:solidFill>
              </a:rPr>
              <a:t> de 2012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Imagem 3" descr="Logo_CEETEPS_FatecItu_2011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49655" y="304800"/>
            <a:ext cx="8589545" cy="990600"/>
          </a:xfrm>
          <a:prstGeom prst="rect">
            <a:avLst/>
          </a:prstGeom>
        </p:spPr>
      </p:pic>
      <p:sp>
        <p:nvSpPr>
          <p:cNvPr id="5" name="Retângulo 4"/>
          <p:cNvSpPr/>
          <p:nvPr/>
        </p:nvSpPr>
        <p:spPr>
          <a:xfrm>
            <a:off x="3048000" y="6324600"/>
            <a:ext cx="3733800" cy="5334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 </a:t>
            </a:r>
            <a:r>
              <a:rPr lang="en-US" dirty="0" err="1" smtClean="0"/>
              <a:t>Blocos</a:t>
            </a:r>
            <a:r>
              <a:rPr lang="en-US" dirty="0" smtClean="0"/>
              <a:t> </a:t>
            </a:r>
            <a:r>
              <a:rPr lang="en-US" dirty="0" err="1" smtClean="0"/>
              <a:t>construtivos</a:t>
            </a:r>
            <a:r>
              <a:rPr lang="en-US" dirty="0" smtClean="0"/>
              <a:t> </a:t>
            </a:r>
            <a:endParaRPr lang="en-US" dirty="0"/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4"/>
          <p:cNvSpPr txBox="1">
            <a:spLocks noChangeArrowheads="1"/>
          </p:cNvSpPr>
          <p:nvPr/>
        </p:nvSpPr>
        <p:spPr bwMode="auto">
          <a:xfrm>
            <a:off x="539750" y="692150"/>
            <a:ext cx="835342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PT" sz="3000" b="1">
                <a:latin typeface="Arial Black" pitchFamily="34" charset="0"/>
              </a:rPr>
              <a:t>Evolução das Ferramentas de apoio ao desenvolvimento de software</a:t>
            </a:r>
          </a:p>
        </p:txBody>
      </p:sp>
      <p:grpSp>
        <p:nvGrpSpPr>
          <p:cNvPr id="2" name="Group 19"/>
          <p:cNvGrpSpPr>
            <a:grpSpLocks/>
          </p:cNvGrpSpPr>
          <p:nvPr/>
        </p:nvGrpSpPr>
        <p:grpSpPr bwMode="auto">
          <a:xfrm>
            <a:off x="179388" y="2708275"/>
            <a:ext cx="9015412" cy="2125663"/>
            <a:chOff x="113" y="1888"/>
            <a:chExt cx="5679" cy="1339"/>
          </a:xfrm>
        </p:grpSpPr>
        <p:sp>
          <p:nvSpPr>
            <p:cNvPr id="6148" name="Rectangle 6"/>
            <p:cNvSpPr>
              <a:spLocks noChangeArrowheads="1"/>
            </p:cNvSpPr>
            <p:nvPr/>
          </p:nvSpPr>
          <p:spPr bwMode="auto">
            <a:xfrm>
              <a:off x="149" y="1888"/>
              <a:ext cx="1134" cy="499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pt-PT" sz="1400">
                  <a:solidFill>
                    <a:schemeClr val="bg2"/>
                  </a:solidFill>
                  <a:latin typeface="Arial" charset="0"/>
                </a:rPr>
                <a:t>Ferramentas de</a:t>
              </a:r>
            </a:p>
            <a:p>
              <a:pPr algn="ctr"/>
              <a:r>
                <a:rPr lang="pt-PT" sz="1400">
                  <a:solidFill>
                    <a:schemeClr val="bg2"/>
                  </a:solidFill>
                  <a:latin typeface="Arial" charset="0"/>
                </a:rPr>
                <a:t>Desenvolvimento</a:t>
              </a:r>
            </a:p>
          </p:txBody>
        </p:sp>
        <p:sp>
          <p:nvSpPr>
            <p:cNvPr id="6149" name="Rectangle 7"/>
            <p:cNvSpPr>
              <a:spLocks noChangeArrowheads="1"/>
            </p:cNvSpPr>
            <p:nvPr/>
          </p:nvSpPr>
          <p:spPr bwMode="auto">
            <a:xfrm>
              <a:off x="4504" y="1888"/>
              <a:ext cx="1134" cy="499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pt-PT" sz="1400">
                  <a:solidFill>
                    <a:schemeClr val="bg2"/>
                  </a:solidFill>
                  <a:latin typeface="Arial" charset="0"/>
                </a:rPr>
                <a:t>Ambientes Integrados</a:t>
              </a:r>
            </a:p>
            <a:p>
              <a:pPr algn="ctr"/>
              <a:r>
                <a:rPr lang="pt-PT" sz="1400">
                  <a:solidFill>
                    <a:schemeClr val="bg2"/>
                  </a:solidFill>
                  <a:latin typeface="Arial" charset="0"/>
                </a:rPr>
                <a:t>de Modelização</a:t>
              </a:r>
            </a:p>
            <a:p>
              <a:pPr algn="ctr"/>
              <a:r>
                <a:rPr lang="pt-PT" sz="1400">
                  <a:solidFill>
                    <a:schemeClr val="bg2"/>
                  </a:solidFill>
                  <a:latin typeface="Arial" charset="0"/>
                </a:rPr>
                <a:t>Visual</a:t>
              </a:r>
            </a:p>
          </p:txBody>
        </p:sp>
        <p:sp>
          <p:nvSpPr>
            <p:cNvPr id="6150" name="Rectangle 10"/>
            <p:cNvSpPr>
              <a:spLocks noChangeArrowheads="1"/>
            </p:cNvSpPr>
            <p:nvPr/>
          </p:nvSpPr>
          <p:spPr bwMode="auto">
            <a:xfrm>
              <a:off x="1601" y="1888"/>
              <a:ext cx="1134" cy="499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pt-PT" sz="1400">
                  <a:solidFill>
                    <a:schemeClr val="bg2"/>
                  </a:solidFill>
                  <a:latin typeface="Arial" charset="0"/>
                </a:rPr>
                <a:t>Ferramentas de</a:t>
              </a:r>
            </a:p>
            <a:p>
              <a:pPr algn="ctr"/>
              <a:r>
                <a:rPr lang="pt-PT" sz="1400">
                  <a:solidFill>
                    <a:schemeClr val="bg2"/>
                  </a:solidFill>
                  <a:latin typeface="Arial" charset="0"/>
                </a:rPr>
                <a:t>Representação</a:t>
              </a:r>
            </a:p>
            <a:p>
              <a:pPr algn="ctr"/>
              <a:r>
                <a:rPr lang="pt-PT" sz="1400">
                  <a:solidFill>
                    <a:schemeClr val="bg2"/>
                  </a:solidFill>
                  <a:latin typeface="Arial" charset="0"/>
                </a:rPr>
                <a:t>de Diagramas</a:t>
              </a:r>
            </a:p>
          </p:txBody>
        </p:sp>
        <p:sp>
          <p:nvSpPr>
            <p:cNvPr id="6151" name="Rectangle 11"/>
            <p:cNvSpPr>
              <a:spLocks noChangeArrowheads="1"/>
            </p:cNvSpPr>
            <p:nvPr/>
          </p:nvSpPr>
          <p:spPr bwMode="auto">
            <a:xfrm>
              <a:off x="3052" y="1888"/>
              <a:ext cx="1134" cy="499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pt-PT" sz="1400">
                  <a:solidFill>
                    <a:schemeClr val="bg2"/>
                  </a:solidFill>
                  <a:latin typeface="Arial" charset="0"/>
                </a:rPr>
                <a:t>Ferramentas</a:t>
              </a:r>
            </a:p>
            <a:p>
              <a:pPr algn="ctr"/>
              <a:r>
                <a:rPr lang="pt-PT" sz="1400">
                  <a:solidFill>
                    <a:schemeClr val="bg2"/>
                  </a:solidFill>
                  <a:latin typeface="Arial" charset="0"/>
                </a:rPr>
                <a:t>RAD</a:t>
              </a:r>
            </a:p>
          </p:txBody>
        </p:sp>
        <p:cxnSp>
          <p:nvCxnSpPr>
            <p:cNvPr id="6152" name="AutoShape 12"/>
            <p:cNvCxnSpPr>
              <a:cxnSpLocks noChangeShapeType="1"/>
              <a:stCxn id="6148" idx="3"/>
              <a:endCxn id="6150" idx="1"/>
            </p:cNvCxnSpPr>
            <p:nvPr/>
          </p:nvCxnSpPr>
          <p:spPr bwMode="auto">
            <a:xfrm>
              <a:off x="1283" y="2138"/>
              <a:ext cx="318" cy="0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6153" name="AutoShape 13"/>
            <p:cNvCxnSpPr>
              <a:cxnSpLocks noChangeShapeType="1"/>
              <a:stCxn id="6150" idx="3"/>
              <a:endCxn id="6151" idx="1"/>
            </p:cNvCxnSpPr>
            <p:nvPr/>
          </p:nvCxnSpPr>
          <p:spPr bwMode="auto">
            <a:xfrm>
              <a:off x="2735" y="2138"/>
              <a:ext cx="317" cy="0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6154" name="AutoShape 14"/>
            <p:cNvCxnSpPr>
              <a:cxnSpLocks noChangeShapeType="1"/>
              <a:stCxn id="6151" idx="3"/>
              <a:endCxn id="6149" idx="1"/>
            </p:cNvCxnSpPr>
            <p:nvPr/>
          </p:nvCxnSpPr>
          <p:spPr bwMode="auto">
            <a:xfrm>
              <a:off x="4186" y="2138"/>
              <a:ext cx="318" cy="0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sp>
          <p:nvSpPr>
            <p:cNvPr id="6155" name="Text Box 15"/>
            <p:cNvSpPr txBox="1">
              <a:spLocks noChangeArrowheads="1"/>
            </p:cNvSpPr>
            <p:nvPr/>
          </p:nvSpPr>
          <p:spPr bwMode="auto">
            <a:xfrm>
              <a:off x="113" y="2432"/>
              <a:ext cx="1225" cy="7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t-PT" sz="1400" b="1">
                  <a:latin typeface="Arial" charset="0"/>
                </a:rPr>
                <a:t>Editores de Texto</a:t>
              </a:r>
            </a:p>
            <a:p>
              <a:pPr>
                <a:spcBef>
                  <a:spcPct val="50000"/>
                </a:spcBef>
              </a:pPr>
              <a:r>
                <a:rPr lang="pt-PT" sz="1400" b="1">
                  <a:latin typeface="Arial" charset="0"/>
                </a:rPr>
                <a:t>Compiladores</a:t>
              </a:r>
            </a:p>
            <a:p>
              <a:pPr>
                <a:spcBef>
                  <a:spcPct val="50000"/>
                </a:spcBef>
              </a:pPr>
              <a:r>
                <a:rPr lang="pt-PT" sz="1400" b="1">
                  <a:latin typeface="Arial" charset="0"/>
                </a:rPr>
                <a:t>Interpretadores</a:t>
              </a:r>
            </a:p>
            <a:p>
              <a:pPr>
                <a:spcBef>
                  <a:spcPct val="50000"/>
                </a:spcBef>
              </a:pPr>
              <a:r>
                <a:rPr lang="pt-PT" sz="1400" b="1">
                  <a:latin typeface="Arial" charset="0"/>
                </a:rPr>
                <a:t>Linkers</a:t>
              </a:r>
              <a:endParaRPr lang="pt-PT" sz="2000">
                <a:latin typeface="Arial" charset="0"/>
              </a:endParaRPr>
            </a:p>
          </p:txBody>
        </p:sp>
        <p:sp>
          <p:nvSpPr>
            <p:cNvPr id="6156" name="Text Box 16"/>
            <p:cNvSpPr txBox="1">
              <a:spLocks noChangeArrowheads="1"/>
            </p:cNvSpPr>
            <p:nvPr/>
          </p:nvSpPr>
          <p:spPr bwMode="auto">
            <a:xfrm>
              <a:off x="1565" y="2432"/>
              <a:ext cx="1315" cy="7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t-PT" sz="1400" b="1">
                  <a:latin typeface="Arial" charset="0"/>
                </a:rPr>
                <a:t>DFD’s</a:t>
              </a:r>
            </a:p>
            <a:p>
              <a:pPr>
                <a:spcBef>
                  <a:spcPct val="50000"/>
                </a:spcBef>
              </a:pPr>
              <a:r>
                <a:rPr lang="pt-PT" sz="1400" b="1">
                  <a:latin typeface="Arial" charset="0"/>
                </a:rPr>
                <a:t>ER’s</a:t>
              </a:r>
            </a:p>
            <a:p>
              <a:pPr>
                <a:spcBef>
                  <a:spcPct val="50000"/>
                </a:spcBef>
              </a:pPr>
              <a:r>
                <a:rPr lang="pt-PT" sz="1400" b="1">
                  <a:latin typeface="Arial" charset="0"/>
                </a:rPr>
                <a:t>Esquemas de BD’s</a:t>
              </a:r>
            </a:p>
            <a:p>
              <a:pPr>
                <a:spcBef>
                  <a:spcPct val="50000"/>
                </a:spcBef>
              </a:pPr>
              <a:r>
                <a:rPr lang="pt-PT" sz="1400" b="1">
                  <a:latin typeface="Arial" charset="0"/>
                </a:rPr>
                <a:t>Documentação</a:t>
              </a:r>
              <a:endParaRPr lang="pt-PT" sz="2000">
                <a:latin typeface="Arial" charset="0"/>
              </a:endParaRPr>
            </a:p>
          </p:txBody>
        </p:sp>
        <p:sp>
          <p:nvSpPr>
            <p:cNvPr id="6157" name="Text Box 17"/>
            <p:cNvSpPr txBox="1">
              <a:spLocks noChangeArrowheads="1"/>
            </p:cNvSpPr>
            <p:nvPr/>
          </p:nvSpPr>
          <p:spPr bwMode="auto">
            <a:xfrm>
              <a:off x="3017" y="2434"/>
              <a:ext cx="1405" cy="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t-PT" sz="1400" b="1">
                  <a:latin typeface="Arial" charset="0"/>
                </a:rPr>
                <a:t>Geração de código</a:t>
              </a:r>
            </a:p>
            <a:p>
              <a:pPr>
                <a:spcBef>
                  <a:spcPct val="50000"/>
                </a:spcBef>
              </a:pPr>
              <a:r>
                <a:rPr lang="pt-PT" sz="1400" b="1">
                  <a:latin typeface="Arial" charset="0"/>
                </a:rPr>
                <a:t>Realização de Testes</a:t>
              </a:r>
            </a:p>
            <a:p>
              <a:pPr>
                <a:spcBef>
                  <a:spcPct val="50000"/>
                </a:spcBef>
              </a:pPr>
              <a:r>
                <a:rPr lang="pt-PT" sz="1400" b="1">
                  <a:latin typeface="Arial" charset="0"/>
                </a:rPr>
                <a:t>Gestão de Projectos</a:t>
              </a:r>
              <a:endParaRPr lang="pt-PT" sz="2000">
                <a:latin typeface="Arial" charset="0"/>
              </a:endParaRPr>
            </a:p>
          </p:txBody>
        </p:sp>
        <p:sp>
          <p:nvSpPr>
            <p:cNvPr id="6158" name="Text Box 18"/>
            <p:cNvSpPr txBox="1">
              <a:spLocks noChangeArrowheads="1"/>
            </p:cNvSpPr>
            <p:nvPr/>
          </p:nvSpPr>
          <p:spPr bwMode="auto">
            <a:xfrm>
              <a:off x="4477" y="2434"/>
              <a:ext cx="1315" cy="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t-PT" sz="1400" b="1">
                  <a:latin typeface="Arial" charset="0"/>
                </a:rPr>
                <a:t>Integração</a:t>
              </a:r>
            </a:p>
            <a:p>
              <a:pPr>
                <a:spcBef>
                  <a:spcPct val="50000"/>
                </a:spcBef>
              </a:pPr>
              <a:r>
                <a:rPr lang="pt-PT" sz="1400" b="1">
                  <a:latin typeface="Arial" charset="0"/>
                </a:rPr>
                <a:t>Modelização O-O</a:t>
              </a:r>
            </a:p>
            <a:p>
              <a:pPr>
                <a:spcBef>
                  <a:spcPct val="50000"/>
                </a:spcBef>
              </a:pPr>
              <a:r>
                <a:rPr lang="pt-PT" sz="1400" b="1">
                  <a:latin typeface="Arial" charset="0"/>
                </a:rPr>
                <a:t>Modelização negócio</a:t>
              </a:r>
              <a:endParaRPr lang="pt-PT" sz="2000">
                <a:latin typeface="Arial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Opções</a:t>
            </a:r>
            <a:r>
              <a:rPr lang="en-US" dirty="0" smtClean="0"/>
              <a:t> de </a:t>
            </a:r>
            <a:r>
              <a:rPr lang="en-US" dirty="0" err="1" smtClean="0"/>
              <a:t>integração</a:t>
            </a:r>
            <a:endParaRPr lang="en-US" dirty="0"/>
          </a:p>
        </p:txBody>
      </p:sp>
      <p:sp>
        <p:nvSpPr>
          <p:cNvPr id="6" name="Retângulo de cantos arredondados 5"/>
          <p:cNvSpPr/>
          <p:nvPr/>
        </p:nvSpPr>
        <p:spPr>
          <a:xfrm>
            <a:off x="381000" y="5562600"/>
            <a:ext cx="3886200" cy="12192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Solução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pontual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Retângulo de cantos arredondados 6"/>
          <p:cNvSpPr/>
          <p:nvPr/>
        </p:nvSpPr>
        <p:spPr>
          <a:xfrm>
            <a:off x="381000" y="2819400"/>
            <a:ext cx="3886200" cy="1219200"/>
          </a:xfrm>
          <a:prstGeom prst="roundRect">
            <a:avLst/>
          </a:prstGeom>
          <a:solidFill>
            <a:srgbClr val="FFFF99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Fonte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única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Retângulo de cantos arredondados 7"/>
          <p:cNvSpPr/>
          <p:nvPr/>
        </p:nvSpPr>
        <p:spPr>
          <a:xfrm>
            <a:off x="381000" y="4191000"/>
            <a:ext cx="3886200" cy="121920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Fonte</a:t>
            </a:r>
            <a:r>
              <a:rPr lang="en-US" dirty="0" smtClean="0">
                <a:solidFill>
                  <a:schemeClr val="tx1"/>
                </a:solidFill>
              </a:rPr>
              <a:t> e </a:t>
            </a:r>
            <a:r>
              <a:rPr lang="en-US" dirty="0" err="1" smtClean="0">
                <a:solidFill>
                  <a:schemeClr val="tx1"/>
                </a:solidFill>
              </a:rPr>
              <a:t>associação</a:t>
            </a:r>
            <a:r>
              <a:rPr lang="en-US" dirty="0" smtClean="0">
                <a:solidFill>
                  <a:schemeClr val="tx1"/>
                </a:solidFill>
              </a:rPr>
              <a:t> de </a:t>
            </a:r>
            <a:r>
              <a:rPr lang="en-US" dirty="0" err="1" smtClean="0">
                <a:solidFill>
                  <a:schemeClr val="tx1"/>
                </a:solidFill>
              </a:rPr>
              <a:t>ferramentas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Retângulo de cantos arredondados 8"/>
          <p:cNvSpPr/>
          <p:nvPr/>
        </p:nvSpPr>
        <p:spPr>
          <a:xfrm>
            <a:off x="381000" y="1524000"/>
            <a:ext cx="3886200" cy="121920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IPSE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Elipse 9"/>
          <p:cNvSpPr/>
          <p:nvPr/>
        </p:nvSpPr>
        <p:spPr>
          <a:xfrm>
            <a:off x="4876800" y="6019800"/>
            <a:ext cx="684400" cy="6096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aixaDeTexto 10"/>
          <p:cNvSpPr txBox="1"/>
          <p:nvPr/>
        </p:nvSpPr>
        <p:spPr>
          <a:xfrm>
            <a:off x="5715000" y="6019800"/>
            <a:ext cx="2894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Ferramenta</a:t>
            </a:r>
            <a:r>
              <a:rPr lang="en-US" dirty="0" smtClean="0"/>
              <a:t> individual</a:t>
            </a:r>
          </a:p>
          <a:p>
            <a:r>
              <a:rPr lang="en-US" dirty="0" smtClean="0"/>
              <a:t>(</a:t>
            </a:r>
            <a:r>
              <a:rPr lang="en-US" dirty="0" err="1" smtClean="0"/>
              <a:t>Solução</a:t>
            </a:r>
            <a:r>
              <a:rPr lang="en-US" dirty="0" smtClean="0"/>
              <a:t> </a:t>
            </a:r>
            <a:r>
              <a:rPr lang="en-US" dirty="0" err="1" smtClean="0"/>
              <a:t>Pontual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14" name="Elipse 13"/>
          <p:cNvSpPr/>
          <p:nvPr/>
        </p:nvSpPr>
        <p:spPr>
          <a:xfrm>
            <a:off x="5113284" y="3175000"/>
            <a:ext cx="331077" cy="38382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Elipse 14"/>
          <p:cNvSpPr/>
          <p:nvPr/>
        </p:nvSpPr>
        <p:spPr>
          <a:xfrm>
            <a:off x="5444361" y="3222978"/>
            <a:ext cx="331077" cy="38382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Elipse 15"/>
          <p:cNvSpPr/>
          <p:nvPr/>
        </p:nvSpPr>
        <p:spPr>
          <a:xfrm>
            <a:off x="5775438" y="3222978"/>
            <a:ext cx="331077" cy="38382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Elipse 16"/>
          <p:cNvSpPr/>
          <p:nvPr/>
        </p:nvSpPr>
        <p:spPr>
          <a:xfrm>
            <a:off x="5680845" y="2887133"/>
            <a:ext cx="331077" cy="38382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Elipse 17"/>
          <p:cNvSpPr/>
          <p:nvPr/>
        </p:nvSpPr>
        <p:spPr>
          <a:xfrm>
            <a:off x="5349767" y="2839156"/>
            <a:ext cx="331077" cy="38382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Elipse 18"/>
          <p:cNvSpPr/>
          <p:nvPr/>
        </p:nvSpPr>
        <p:spPr>
          <a:xfrm>
            <a:off x="5255174" y="3510844"/>
            <a:ext cx="331077" cy="38382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Elipse 19"/>
          <p:cNvSpPr/>
          <p:nvPr/>
        </p:nvSpPr>
        <p:spPr>
          <a:xfrm>
            <a:off x="5586251" y="3558822"/>
            <a:ext cx="331077" cy="38382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Elipse 20"/>
          <p:cNvSpPr/>
          <p:nvPr/>
        </p:nvSpPr>
        <p:spPr>
          <a:xfrm>
            <a:off x="4876800" y="2743200"/>
            <a:ext cx="1560792" cy="1295400"/>
          </a:xfrm>
          <a:prstGeom prst="ellipse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CaixaDeTexto 21"/>
          <p:cNvSpPr txBox="1"/>
          <p:nvPr/>
        </p:nvSpPr>
        <p:spPr>
          <a:xfrm>
            <a:off x="6579483" y="3175000"/>
            <a:ext cx="791161" cy="23254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err="1" smtClean="0"/>
              <a:t>Fonte</a:t>
            </a:r>
            <a:r>
              <a:rPr lang="en-US" dirty="0" smtClean="0"/>
              <a:t> </a:t>
            </a:r>
            <a:r>
              <a:rPr lang="en-US" dirty="0" err="1" smtClean="0"/>
              <a:t>única</a:t>
            </a:r>
            <a:endParaRPr lang="en-US" dirty="0"/>
          </a:p>
        </p:txBody>
      </p:sp>
      <p:sp>
        <p:nvSpPr>
          <p:cNvPr id="25" name="Elipse 24"/>
          <p:cNvSpPr/>
          <p:nvPr/>
        </p:nvSpPr>
        <p:spPr>
          <a:xfrm>
            <a:off x="5365143" y="4795038"/>
            <a:ext cx="393592" cy="43986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Elipse 25"/>
          <p:cNvSpPr/>
          <p:nvPr/>
        </p:nvSpPr>
        <p:spPr>
          <a:xfrm>
            <a:off x="6116546" y="4311187"/>
            <a:ext cx="393592" cy="43986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" name="Conector reto 26"/>
          <p:cNvCxnSpPr>
            <a:stCxn id="25" idx="7"/>
            <a:endCxn id="26" idx="2"/>
          </p:cNvCxnSpPr>
          <p:nvPr/>
        </p:nvCxnSpPr>
        <p:spPr>
          <a:xfrm flipV="1">
            <a:off x="5701095" y="4531119"/>
            <a:ext cx="415451" cy="32833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tângulo 27"/>
          <p:cNvSpPr/>
          <p:nvPr/>
        </p:nvSpPr>
        <p:spPr>
          <a:xfrm>
            <a:off x="5973421" y="5058957"/>
            <a:ext cx="536716" cy="395879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Conector reto 28"/>
          <p:cNvCxnSpPr>
            <a:stCxn id="25" idx="5"/>
            <a:endCxn id="28" idx="1"/>
          </p:cNvCxnSpPr>
          <p:nvPr/>
        </p:nvCxnSpPr>
        <p:spPr>
          <a:xfrm>
            <a:off x="5701095" y="5170487"/>
            <a:ext cx="272327" cy="8641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ector reto 29"/>
          <p:cNvCxnSpPr>
            <a:stCxn id="26" idx="4"/>
            <a:endCxn id="28" idx="0"/>
          </p:cNvCxnSpPr>
          <p:nvPr/>
        </p:nvCxnSpPr>
        <p:spPr>
          <a:xfrm flipH="1">
            <a:off x="6241779" y="4751052"/>
            <a:ext cx="71562" cy="30790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CaixaDeTexto 30"/>
          <p:cNvSpPr txBox="1"/>
          <p:nvPr/>
        </p:nvSpPr>
        <p:spPr>
          <a:xfrm>
            <a:off x="4495800" y="4267200"/>
            <a:ext cx="754224" cy="3730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Intercâmbio</a:t>
            </a:r>
            <a:r>
              <a:rPr lang="en-US" dirty="0" smtClean="0"/>
              <a:t> de</a:t>
            </a:r>
          </a:p>
          <a:p>
            <a:r>
              <a:rPr lang="en-US" dirty="0" smtClean="0"/>
              <a:t>dados</a:t>
            </a:r>
            <a:endParaRPr lang="en-US" dirty="0"/>
          </a:p>
        </p:txBody>
      </p:sp>
      <p:sp>
        <p:nvSpPr>
          <p:cNvPr id="32" name="CaixaDeTexto 31"/>
          <p:cNvSpPr txBox="1"/>
          <p:nvPr/>
        </p:nvSpPr>
        <p:spPr>
          <a:xfrm>
            <a:off x="6781800" y="5029200"/>
            <a:ext cx="1023065" cy="3730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Fontes</a:t>
            </a:r>
            <a:r>
              <a:rPr lang="en-US" dirty="0" smtClean="0"/>
              <a:t> e </a:t>
            </a:r>
            <a:r>
              <a:rPr lang="en-US" dirty="0" err="1" smtClean="0"/>
              <a:t>associações</a:t>
            </a:r>
            <a:r>
              <a:rPr lang="en-US" dirty="0" smtClean="0"/>
              <a:t> </a:t>
            </a:r>
          </a:p>
          <a:p>
            <a:r>
              <a:rPr lang="en-US" dirty="0" smtClean="0"/>
              <a:t>de </a:t>
            </a:r>
            <a:r>
              <a:rPr lang="en-US" dirty="0" err="1" smtClean="0"/>
              <a:t>ferramentas</a:t>
            </a:r>
            <a:endParaRPr lang="en-US" dirty="0"/>
          </a:p>
        </p:txBody>
      </p:sp>
      <p:grpSp>
        <p:nvGrpSpPr>
          <p:cNvPr id="54" name="Grupo 53"/>
          <p:cNvGrpSpPr/>
          <p:nvPr/>
        </p:nvGrpSpPr>
        <p:grpSpPr>
          <a:xfrm>
            <a:off x="5410200" y="1219200"/>
            <a:ext cx="2209800" cy="1295400"/>
            <a:chOff x="5410200" y="1371600"/>
            <a:chExt cx="2209800" cy="1295400"/>
          </a:xfrm>
        </p:grpSpPr>
        <p:sp>
          <p:nvSpPr>
            <p:cNvPr id="34" name="Retângulo 33"/>
            <p:cNvSpPr/>
            <p:nvPr/>
          </p:nvSpPr>
          <p:spPr>
            <a:xfrm>
              <a:off x="5450378" y="1994107"/>
              <a:ext cx="2169622" cy="35571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Fluxograma: Disco magnético 34"/>
            <p:cNvSpPr/>
            <p:nvPr/>
          </p:nvSpPr>
          <p:spPr>
            <a:xfrm>
              <a:off x="5972695" y="2127501"/>
              <a:ext cx="1004455" cy="355718"/>
            </a:xfrm>
            <a:prstGeom prst="flowChartMagneticDisk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Elipse 35"/>
            <p:cNvSpPr/>
            <p:nvPr/>
          </p:nvSpPr>
          <p:spPr>
            <a:xfrm>
              <a:off x="5731625" y="1371600"/>
              <a:ext cx="281247" cy="355718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Elipse 36"/>
            <p:cNvSpPr/>
            <p:nvPr/>
          </p:nvSpPr>
          <p:spPr>
            <a:xfrm>
              <a:off x="6374476" y="1371600"/>
              <a:ext cx="281247" cy="355718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Elipse 37"/>
            <p:cNvSpPr/>
            <p:nvPr/>
          </p:nvSpPr>
          <p:spPr>
            <a:xfrm>
              <a:off x="6695902" y="1371600"/>
              <a:ext cx="281247" cy="355718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Elipse 38"/>
            <p:cNvSpPr/>
            <p:nvPr/>
          </p:nvSpPr>
          <p:spPr>
            <a:xfrm>
              <a:off x="7017327" y="1371600"/>
              <a:ext cx="281247" cy="355718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Elipse 39"/>
            <p:cNvSpPr/>
            <p:nvPr/>
          </p:nvSpPr>
          <p:spPr>
            <a:xfrm>
              <a:off x="7338753" y="1371600"/>
              <a:ext cx="281247" cy="355718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Elipse 40"/>
            <p:cNvSpPr/>
            <p:nvPr/>
          </p:nvSpPr>
          <p:spPr>
            <a:xfrm>
              <a:off x="5410200" y="1371600"/>
              <a:ext cx="281247" cy="355718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Elipse 41"/>
            <p:cNvSpPr/>
            <p:nvPr/>
          </p:nvSpPr>
          <p:spPr>
            <a:xfrm>
              <a:off x="6053051" y="1371600"/>
              <a:ext cx="281247" cy="355718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3" name="Conector de seta reta 42"/>
            <p:cNvCxnSpPr/>
            <p:nvPr/>
          </p:nvCxnSpPr>
          <p:spPr>
            <a:xfrm>
              <a:off x="5530735" y="1727318"/>
              <a:ext cx="0" cy="222324"/>
            </a:xfrm>
            <a:prstGeom prst="straightConnector1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85000"/>
                </a:schemeClr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ector de seta reta 43"/>
            <p:cNvCxnSpPr/>
            <p:nvPr/>
          </p:nvCxnSpPr>
          <p:spPr>
            <a:xfrm>
              <a:off x="5852160" y="1727318"/>
              <a:ext cx="0" cy="222324"/>
            </a:xfrm>
            <a:prstGeom prst="straightConnector1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85000"/>
                </a:schemeClr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ector de seta reta 44"/>
            <p:cNvCxnSpPr/>
            <p:nvPr/>
          </p:nvCxnSpPr>
          <p:spPr>
            <a:xfrm>
              <a:off x="6173585" y="1727318"/>
              <a:ext cx="0" cy="222324"/>
            </a:xfrm>
            <a:prstGeom prst="straightConnector1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85000"/>
                </a:schemeClr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ector de seta reta 45"/>
            <p:cNvCxnSpPr/>
            <p:nvPr/>
          </p:nvCxnSpPr>
          <p:spPr>
            <a:xfrm>
              <a:off x="6495011" y="1727318"/>
              <a:ext cx="0" cy="222324"/>
            </a:xfrm>
            <a:prstGeom prst="straightConnector1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85000"/>
                </a:schemeClr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ector de seta reta 46"/>
            <p:cNvCxnSpPr/>
            <p:nvPr/>
          </p:nvCxnSpPr>
          <p:spPr>
            <a:xfrm>
              <a:off x="6816436" y="1727318"/>
              <a:ext cx="0" cy="222324"/>
            </a:xfrm>
            <a:prstGeom prst="straightConnector1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85000"/>
                </a:schemeClr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ector de seta reta 47"/>
            <p:cNvCxnSpPr/>
            <p:nvPr/>
          </p:nvCxnSpPr>
          <p:spPr>
            <a:xfrm>
              <a:off x="7178040" y="1727318"/>
              <a:ext cx="0" cy="222324"/>
            </a:xfrm>
            <a:prstGeom prst="straightConnector1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85000"/>
                </a:schemeClr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ector de seta reta 48"/>
            <p:cNvCxnSpPr/>
            <p:nvPr/>
          </p:nvCxnSpPr>
          <p:spPr>
            <a:xfrm>
              <a:off x="7499465" y="1727318"/>
              <a:ext cx="0" cy="222324"/>
            </a:xfrm>
            <a:prstGeom prst="straightConnector1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85000"/>
                </a:schemeClr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CaixaDeTexto 49"/>
            <p:cNvSpPr txBox="1"/>
            <p:nvPr/>
          </p:nvSpPr>
          <p:spPr>
            <a:xfrm>
              <a:off x="6172200" y="2451485"/>
              <a:ext cx="311210" cy="21551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IPSE</a:t>
              </a:r>
              <a:endParaRPr lang="en-US" b="1" dirty="0"/>
            </a:p>
          </p:txBody>
        </p:sp>
      </p:grpSp>
      <p:cxnSp>
        <p:nvCxnSpPr>
          <p:cNvPr id="52" name="Conector reto 51"/>
          <p:cNvCxnSpPr/>
          <p:nvPr/>
        </p:nvCxnSpPr>
        <p:spPr>
          <a:xfrm>
            <a:off x="5334000" y="2590800"/>
            <a:ext cx="2438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onector reto 54"/>
          <p:cNvCxnSpPr/>
          <p:nvPr/>
        </p:nvCxnSpPr>
        <p:spPr>
          <a:xfrm>
            <a:off x="5181600" y="4114800"/>
            <a:ext cx="2438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Conector reto 55"/>
          <p:cNvCxnSpPr/>
          <p:nvPr/>
        </p:nvCxnSpPr>
        <p:spPr>
          <a:xfrm>
            <a:off x="5181600" y="5791200"/>
            <a:ext cx="2438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Exemplo</a:t>
            </a:r>
            <a:r>
              <a:rPr lang="en-US" dirty="0" smtClean="0"/>
              <a:t> de </a:t>
            </a:r>
            <a:r>
              <a:rPr lang="en-US" dirty="0" err="1" smtClean="0"/>
              <a:t>Ferramenta</a:t>
            </a:r>
            <a:r>
              <a:rPr lang="en-US" dirty="0" smtClean="0"/>
              <a:t> Individual</a:t>
            </a:r>
            <a:endParaRPr lang="en-US" dirty="0"/>
          </a:p>
        </p:txBody>
      </p:sp>
      <p:sp>
        <p:nvSpPr>
          <p:cNvPr id="4" name="Elipse 3"/>
          <p:cNvSpPr/>
          <p:nvPr/>
        </p:nvSpPr>
        <p:spPr>
          <a:xfrm>
            <a:off x="609600" y="1295400"/>
            <a:ext cx="838200" cy="762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aixaDeTexto 4"/>
          <p:cNvSpPr txBox="1"/>
          <p:nvPr/>
        </p:nvSpPr>
        <p:spPr>
          <a:xfrm>
            <a:off x="76200" y="2133600"/>
            <a:ext cx="22846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Ferramenta</a:t>
            </a:r>
            <a:r>
              <a:rPr lang="en-US" dirty="0" smtClean="0"/>
              <a:t> individual</a:t>
            </a:r>
          </a:p>
          <a:p>
            <a:r>
              <a:rPr lang="en-US" dirty="0" smtClean="0"/>
              <a:t>(</a:t>
            </a:r>
            <a:r>
              <a:rPr lang="en-US" dirty="0" err="1" smtClean="0"/>
              <a:t>Solução</a:t>
            </a:r>
            <a:r>
              <a:rPr lang="en-US" dirty="0" smtClean="0"/>
              <a:t> </a:t>
            </a:r>
            <a:r>
              <a:rPr lang="en-US" dirty="0" err="1" smtClean="0"/>
              <a:t>Pontual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2743200"/>
            <a:ext cx="6223000" cy="3514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3810000"/>
            <a:ext cx="1943100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aixaDeTexto 7"/>
          <p:cNvSpPr txBox="1"/>
          <p:nvPr/>
        </p:nvSpPr>
        <p:spPr>
          <a:xfrm>
            <a:off x="4038600" y="6248400"/>
            <a:ext cx="373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Fonte</a:t>
            </a:r>
            <a:r>
              <a:rPr lang="en-US" dirty="0" smtClean="0"/>
              <a:t>: Google Images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Exemplo</a:t>
            </a:r>
            <a:r>
              <a:rPr lang="en-US" dirty="0" smtClean="0"/>
              <a:t> de </a:t>
            </a:r>
            <a:r>
              <a:rPr lang="en-US" dirty="0" err="1" smtClean="0"/>
              <a:t>associações</a:t>
            </a:r>
            <a:r>
              <a:rPr lang="en-US" dirty="0" smtClean="0"/>
              <a:t> de </a:t>
            </a:r>
            <a:r>
              <a:rPr lang="en-US" dirty="0" err="1" smtClean="0"/>
              <a:t>ferramentas</a:t>
            </a:r>
            <a:endParaRPr lang="en-US" dirty="0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3313" y="2737794"/>
            <a:ext cx="5500687" cy="4120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86600" y="1447800"/>
            <a:ext cx="1905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CaixaDeTexto 15"/>
          <p:cNvSpPr txBox="1"/>
          <p:nvPr/>
        </p:nvSpPr>
        <p:spPr>
          <a:xfrm>
            <a:off x="381000" y="6488668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err="1" smtClean="0"/>
              <a:t>Fonte</a:t>
            </a:r>
            <a:r>
              <a:rPr lang="en-US" dirty="0" smtClean="0"/>
              <a:t>: Google Images</a:t>
            </a:r>
            <a:endParaRPr lang="en-US" dirty="0"/>
          </a:p>
        </p:txBody>
      </p:sp>
      <p:grpSp>
        <p:nvGrpSpPr>
          <p:cNvPr id="24" name="Grupo 23"/>
          <p:cNvGrpSpPr/>
          <p:nvPr/>
        </p:nvGrpSpPr>
        <p:grpSpPr>
          <a:xfrm>
            <a:off x="152400" y="1676400"/>
            <a:ext cx="3245538" cy="2703731"/>
            <a:chOff x="381000" y="3962400"/>
            <a:chExt cx="3245538" cy="2703731"/>
          </a:xfrm>
        </p:grpSpPr>
        <p:sp>
          <p:nvSpPr>
            <p:cNvPr id="25" name="Elipse 24"/>
            <p:cNvSpPr/>
            <p:nvPr/>
          </p:nvSpPr>
          <p:spPr>
            <a:xfrm>
              <a:off x="609600" y="4876800"/>
              <a:ext cx="838200" cy="762000"/>
            </a:xfrm>
            <a:prstGeom prst="ellips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Elipse 25"/>
            <p:cNvSpPr/>
            <p:nvPr/>
          </p:nvSpPr>
          <p:spPr>
            <a:xfrm>
              <a:off x="2209800" y="4038600"/>
              <a:ext cx="838200" cy="762000"/>
            </a:xfrm>
            <a:prstGeom prst="ellipse">
              <a:avLst/>
            </a:pr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7" name="Conector reto 26"/>
            <p:cNvCxnSpPr>
              <a:stCxn id="25" idx="7"/>
              <a:endCxn id="26" idx="2"/>
            </p:cNvCxnSpPr>
            <p:nvPr/>
          </p:nvCxnSpPr>
          <p:spPr>
            <a:xfrm flipV="1">
              <a:off x="1325048" y="4419600"/>
              <a:ext cx="884752" cy="5687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Retângulo 27"/>
            <p:cNvSpPr/>
            <p:nvPr/>
          </p:nvSpPr>
          <p:spPr>
            <a:xfrm>
              <a:off x="1905000" y="5334000"/>
              <a:ext cx="1143000" cy="6858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9" name="Conector reto 28"/>
            <p:cNvCxnSpPr>
              <a:stCxn id="25" idx="5"/>
              <a:endCxn id="28" idx="1"/>
            </p:cNvCxnSpPr>
            <p:nvPr/>
          </p:nvCxnSpPr>
          <p:spPr>
            <a:xfrm>
              <a:off x="1325048" y="5527208"/>
              <a:ext cx="579952" cy="1496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ector reto 29"/>
            <p:cNvCxnSpPr>
              <a:stCxn id="26" idx="4"/>
              <a:endCxn id="28" idx="0"/>
            </p:cNvCxnSpPr>
            <p:nvPr/>
          </p:nvCxnSpPr>
          <p:spPr>
            <a:xfrm flipH="1">
              <a:off x="2476500" y="4800600"/>
              <a:ext cx="152400" cy="533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CaixaDeTexto 30"/>
            <p:cNvSpPr txBox="1"/>
            <p:nvPr/>
          </p:nvSpPr>
          <p:spPr>
            <a:xfrm>
              <a:off x="381000" y="3962400"/>
              <a:ext cx="160620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Intercâmbio</a:t>
              </a:r>
              <a:r>
                <a:rPr lang="en-US" dirty="0" smtClean="0"/>
                <a:t> de</a:t>
              </a:r>
            </a:p>
            <a:p>
              <a:r>
                <a:rPr lang="en-US" dirty="0" smtClean="0"/>
                <a:t>dados</a:t>
              </a:r>
              <a:endParaRPr lang="en-US" dirty="0"/>
            </a:p>
          </p:txBody>
        </p:sp>
        <p:sp>
          <p:nvSpPr>
            <p:cNvPr id="32" name="CaixaDeTexto 31"/>
            <p:cNvSpPr txBox="1"/>
            <p:nvPr/>
          </p:nvSpPr>
          <p:spPr>
            <a:xfrm>
              <a:off x="1447800" y="6019800"/>
              <a:ext cx="217873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Fontes</a:t>
              </a:r>
              <a:r>
                <a:rPr lang="en-US" dirty="0" smtClean="0"/>
                <a:t> e </a:t>
              </a:r>
              <a:r>
                <a:rPr lang="en-US" dirty="0" err="1" smtClean="0"/>
                <a:t>associações</a:t>
              </a:r>
              <a:r>
                <a:rPr lang="en-US" dirty="0" smtClean="0"/>
                <a:t> </a:t>
              </a:r>
            </a:p>
            <a:p>
              <a:r>
                <a:rPr lang="en-US" dirty="0" smtClean="0"/>
                <a:t>de </a:t>
              </a:r>
              <a:r>
                <a:rPr lang="en-US" dirty="0" err="1" smtClean="0"/>
                <a:t>ferramentas</a:t>
              </a:r>
              <a:endParaRPr lang="en-U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Exemplo</a:t>
            </a:r>
            <a:r>
              <a:rPr lang="en-US" dirty="0" smtClean="0"/>
              <a:t> de </a:t>
            </a:r>
            <a:r>
              <a:rPr lang="en-US" dirty="0" err="1" smtClean="0"/>
              <a:t>associações</a:t>
            </a:r>
            <a:r>
              <a:rPr lang="en-US" dirty="0" smtClean="0"/>
              <a:t> de </a:t>
            </a:r>
            <a:r>
              <a:rPr lang="en-US" dirty="0" err="1" smtClean="0"/>
              <a:t>ferramentas</a:t>
            </a:r>
            <a:endParaRPr lang="en-US" sz="3100" dirty="0"/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3301019"/>
            <a:ext cx="4724400" cy="3556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7000" y="4191000"/>
            <a:ext cx="24384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CaixaDeTexto 24"/>
          <p:cNvSpPr txBox="1"/>
          <p:nvPr/>
        </p:nvSpPr>
        <p:spPr>
          <a:xfrm>
            <a:off x="5943600" y="2819400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err="1" smtClean="0"/>
              <a:t>Fonte</a:t>
            </a:r>
            <a:r>
              <a:rPr lang="en-US" dirty="0" smtClean="0"/>
              <a:t>: Google Images</a:t>
            </a:r>
            <a:endParaRPr lang="en-US" dirty="0"/>
          </a:p>
        </p:txBody>
      </p:sp>
      <p:sp>
        <p:nvSpPr>
          <p:cNvPr id="34" name="Elipse 33"/>
          <p:cNvSpPr/>
          <p:nvPr/>
        </p:nvSpPr>
        <p:spPr>
          <a:xfrm>
            <a:off x="457200" y="2514600"/>
            <a:ext cx="838200" cy="762000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/>
          </a:p>
        </p:txBody>
      </p:sp>
      <p:sp>
        <p:nvSpPr>
          <p:cNvPr id="35" name="Elipse 34"/>
          <p:cNvSpPr/>
          <p:nvPr/>
        </p:nvSpPr>
        <p:spPr>
          <a:xfrm>
            <a:off x="1219200" y="1676400"/>
            <a:ext cx="838200" cy="762000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/>
          </a:p>
        </p:txBody>
      </p:sp>
      <p:sp>
        <p:nvSpPr>
          <p:cNvPr id="36" name="Retângulo 35"/>
          <p:cNvSpPr/>
          <p:nvPr/>
        </p:nvSpPr>
        <p:spPr>
          <a:xfrm>
            <a:off x="1752600" y="2971800"/>
            <a:ext cx="11430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/>
          </a:p>
        </p:txBody>
      </p:sp>
      <p:cxnSp>
        <p:nvCxnSpPr>
          <p:cNvPr id="37" name="Conector reto 36"/>
          <p:cNvCxnSpPr>
            <a:stCxn id="34" idx="5"/>
            <a:endCxn id="36" idx="1"/>
          </p:cNvCxnSpPr>
          <p:nvPr/>
        </p:nvCxnSpPr>
        <p:spPr>
          <a:xfrm>
            <a:off x="1172648" y="3165008"/>
            <a:ext cx="579952" cy="149692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ector reto 37"/>
          <p:cNvCxnSpPr>
            <a:stCxn id="35" idx="4"/>
            <a:endCxn id="36" idx="0"/>
          </p:cNvCxnSpPr>
          <p:nvPr/>
        </p:nvCxnSpPr>
        <p:spPr>
          <a:xfrm>
            <a:off x="1638300" y="2438400"/>
            <a:ext cx="685800" cy="53340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CaixaDeTexto 38"/>
          <p:cNvSpPr txBox="1"/>
          <p:nvPr/>
        </p:nvSpPr>
        <p:spPr>
          <a:xfrm>
            <a:off x="1981200" y="3733800"/>
            <a:ext cx="14253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err="1" smtClean="0"/>
              <a:t>Mesma</a:t>
            </a:r>
            <a:r>
              <a:rPr lang="en-US" dirty="0" smtClean="0"/>
              <a:t> base </a:t>
            </a:r>
          </a:p>
          <a:p>
            <a:pPr algn="r"/>
            <a:r>
              <a:rPr lang="en-US" dirty="0" smtClean="0"/>
              <a:t>de dados</a:t>
            </a:r>
            <a:endParaRPr lang="en-US" dirty="0"/>
          </a:p>
        </p:txBody>
      </p:sp>
      <p:sp>
        <p:nvSpPr>
          <p:cNvPr id="40" name="CaixaDeTexto 39"/>
          <p:cNvSpPr txBox="1"/>
          <p:nvPr/>
        </p:nvSpPr>
        <p:spPr>
          <a:xfrm>
            <a:off x="0" y="1143000"/>
            <a:ext cx="21813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err="1" smtClean="0"/>
              <a:t>Consórcio</a:t>
            </a:r>
            <a:r>
              <a:rPr lang="en-US" dirty="0" err="1" smtClean="0"/>
              <a:t>s</a:t>
            </a:r>
            <a:r>
              <a:rPr lang="en-US" dirty="0" smtClean="0"/>
              <a:t> e </a:t>
            </a:r>
            <a:r>
              <a:rPr lang="en-US" dirty="0" err="1" smtClean="0"/>
              <a:t>padrões</a:t>
            </a:r>
            <a:endParaRPr lang="en-US" dirty="0"/>
          </a:p>
        </p:txBody>
      </p:sp>
      <p:sp>
        <p:nvSpPr>
          <p:cNvPr id="41" name="Elipse 40"/>
          <p:cNvSpPr/>
          <p:nvPr/>
        </p:nvSpPr>
        <p:spPr>
          <a:xfrm>
            <a:off x="2438400" y="1600200"/>
            <a:ext cx="838200" cy="762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/>
          </a:p>
        </p:txBody>
      </p:sp>
      <p:cxnSp>
        <p:nvCxnSpPr>
          <p:cNvPr id="42" name="Conector reto 41"/>
          <p:cNvCxnSpPr>
            <a:stCxn id="41" idx="4"/>
          </p:cNvCxnSpPr>
          <p:nvPr/>
        </p:nvCxnSpPr>
        <p:spPr>
          <a:xfrm flipH="1">
            <a:off x="2667000" y="2362200"/>
            <a:ext cx="190500" cy="60960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Exemplo</a:t>
            </a:r>
            <a:r>
              <a:rPr lang="en-US" dirty="0" smtClean="0"/>
              <a:t> de </a:t>
            </a:r>
            <a:r>
              <a:rPr lang="en-US" dirty="0" err="1" smtClean="0"/>
              <a:t>Fonte</a:t>
            </a:r>
            <a:r>
              <a:rPr lang="en-US" dirty="0" smtClean="0"/>
              <a:t> </a:t>
            </a:r>
            <a:r>
              <a:rPr lang="en-US" dirty="0" err="1" smtClean="0"/>
              <a:t>única</a:t>
            </a:r>
            <a:endParaRPr lang="en-US" dirty="0"/>
          </a:p>
        </p:txBody>
      </p:sp>
      <p:sp>
        <p:nvSpPr>
          <p:cNvPr id="6" name="Elipse 5"/>
          <p:cNvSpPr/>
          <p:nvPr/>
        </p:nvSpPr>
        <p:spPr>
          <a:xfrm>
            <a:off x="609600" y="1905000"/>
            <a:ext cx="533400" cy="60960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Elipse 6"/>
          <p:cNvSpPr/>
          <p:nvPr/>
        </p:nvSpPr>
        <p:spPr>
          <a:xfrm>
            <a:off x="1143000" y="1981200"/>
            <a:ext cx="533400" cy="60960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Elipse 7"/>
          <p:cNvSpPr/>
          <p:nvPr/>
        </p:nvSpPr>
        <p:spPr>
          <a:xfrm>
            <a:off x="1676400" y="1981200"/>
            <a:ext cx="533400" cy="6096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Elipse 8"/>
          <p:cNvSpPr/>
          <p:nvPr/>
        </p:nvSpPr>
        <p:spPr>
          <a:xfrm>
            <a:off x="1524000" y="1447800"/>
            <a:ext cx="533400" cy="60960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Elipse 9"/>
          <p:cNvSpPr/>
          <p:nvPr/>
        </p:nvSpPr>
        <p:spPr>
          <a:xfrm>
            <a:off x="990600" y="1371600"/>
            <a:ext cx="533400" cy="6096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Elipse 10"/>
          <p:cNvSpPr/>
          <p:nvPr/>
        </p:nvSpPr>
        <p:spPr>
          <a:xfrm>
            <a:off x="838200" y="2438400"/>
            <a:ext cx="533400" cy="60960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Elipse 11"/>
          <p:cNvSpPr/>
          <p:nvPr/>
        </p:nvSpPr>
        <p:spPr>
          <a:xfrm>
            <a:off x="1371600" y="2514600"/>
            <a:ext cx="533400" cy="609600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Elipse 12"/>
          <p:cNvSpPr/>
          <p:nvPr/>
        </p:nvSpPr>
        <p:spPr>
          <a:xfrm>
            <a:off x="228600" y="1219200"/>
            <a:ext cx="2514600" cy="20574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CaixaDeTexto 13"/>
          <p:cNvSpPr txBox="1"/>
          <p:nvPr/>
        </p:nvSpPr>
        <p:spPr>
          <a:xfrm>
            <a:off x="838200" y="3505200"/>
            <a:ext cx="1274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Fonte</a:t>
            </a:r>
            <a:r>
              <a:rPr lang="en-US" dirty="0" smtClean="0"/>
              <a:t> </a:t>
            </a:r>
            <a:r>
              <a:rPr lang="en-US" dirty="0" err="1" smtClean="0"/>
              <a:t>única</a:t>
            </a:r>
            <a:endParaRPr lang="en-U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1400" y="3048000"/>
            <a:ext cx="5334000" cy="354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77000" y="1143000"/>
            <a:ext cx="2466975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CaixaDeTexto 15"/>
          <p:cNvSpPr txBox="1"/>
          <p:nvPr/>
        </p:nvSpPr>
        <p:spPr>
          <a:xfrm>
            <a:off x="381000" y="6248400"/>
            <a:ext cx="320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err="1" smtClean="0"/>
              <a:t>Fonte</a:t>
            </a:r>
            <a:r>
              <a:rPr lang="en-US" dirty="0" smtClean="0"/>
              <a:t>: Borland - http://www.borland.com/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Exemplo</a:t>
            </a:r>
            <a:r>
              <a:rPr lang="en-US" dirty="0" smtClean="0"/>
              <a:t> de </a:t>
            </a:r>
            <a:r>
              <a:rPr lang="en-US" dirty="0" smtClean="0"/>
              <a:t>IPSE</a:t>
            </a:r>
            <a:br>
              <a:rPr lang="en-US" dirty="0" smtClean="0"/>
            </a:br>
            <a:r>
              <a:rPr lang="en-US" sz="3100" dirty="0" smtClean="0"/>
              <a:t>(Integrated Project Support </a:t>
            </a:r>
            <a:r>
              <a:rPr lang="en-US" sz="3100" dirty="0" err="1" smtClean="0"/>
              <a:t>Enviromment</a:t>
            </a:r>
            <a:r>
              <a:rPr lang="en-US" sz="3100" dirty="0" smtClean="0"/>
              <a:t>)</a:t>
            </a:r>
            <a:endParaRPr lang="en-US" sz="3100" dirty="0"/>
          </a:p>
        </p:txBody>
      </p:sp>
      <p:grpSp>
        <p:nvGrpSpPr>
          <p:cNvPr id="3" name="Grupo 5"/>
          <p:cNvGrpSpPr/>
          <p:nvPr/>
        </p:nvGrpSpPr>
        <p:grpSpPr>
          <a:xfrm>
            <a:off x="304800" y="1524001"/>
            <a:ext cx="3200400" cy="1997840"/>
            <a:chOff x="4419600" y="4267200"/>
            <a:chExt cx="4191000" cy="2295504"/>
          </a:xfrm>
        </p:grpSpPr>
        <p:sp>
          <p:nvSpPr>
            <p:cNvPr id="7" name="Retângulo 6"/>
            <p:cNvSpPr/>
            <p:nvPr/>
          </p:nvSpPr>
          <p:spPr>
            <a:xfrm>
              <a:off x="4495800" y="5334000"/>
              <a:ext cx="4114800" cy="6096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Fluxograma: Disco magnético 7"/>
            <p:cNvSpPr/>
            <p:nvPr/>
          </p:nvSpPr>
          <p:spPr>
            <a:xfrm>
              <a:off x="5486400" y="5562600"/>
              <a:ext cx="1905000" cy="609600"/>
            </a:xfrm>
            <a:prstGeom prst="flowChartMagneticDisk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Elipse 8"/>
            <p:cNvSpPr/>
            <p:nvPr/>
          </p:nvSpPr>
          <p:spPr>
            <a:xfrm>
              <a:off x="5029200" y="4267200"/>
              <a:ext cx="533400" cy="6096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Elipse 9"/>
            <p:cNvSpPr/>
            <p:nvPr/>
          </p:nvSpPr>
          <p:spPr>
            <a:xfrm>
              <a:off x="6248400" y="4267200"/>
              <a:ext cx="533400" cy="6096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Elipse 10"/>
            <p:cNvSpPr/>
            <p:nvPr/>
          </p:nvSpPr>
          <p:spPr>
            <a:xfrm>
              <a:off x="6858000" y="4267200"/>
              <a:ext cx="533400" cy="6096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Elipse 11"/>
            <p:cNvSpPr/>
            <p:nvPr/>
          </p:nvSpPr>
          <p:spPr>
            <a:xfrm>
              <a:off x="7467600" y="4267200"/>
              <a:ext cx="533400" cy="609600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Elipse 12"/>
            <p:cNvSpPr/>
            <p:nvPr/>
          </p:nvSpPr>
          <p:spPr>
            <a:xfrm>
              <a:off x="8077200" y="4267200"/>
              <a:ext cx="533400" cy="609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Elipse 13"/>
            <p:cNvSpPr/>
            <p:nvPr/>
          </p:nvSpPr>
          <p:spPr>
            <a:xfrm>
              <a:off x="4419600" y="4267200"/>
              <a:ext cx="533400" cy="60960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Elipse 14"/>
            <p:cNvSpPr/>
            <p:nvPr/>
          </p:nvSpPr>
          <p:spPr>
            <a:xfrm>
              <a:off x="5638800" y="4267200"/>
              <a:ext cx="533400" cy="609600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6" name="Conector de seta reta 15"/>
            <p:cNvCxnSpPr/>
            <p:nvPr/>
          </p:nvCxnSpPr>
          <p:spPr>
            <a:xfrm>
              <a:off x="4648200" y="4876800"/>
              <a:ext cx="0" cy="38100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ector de seta reta 16"/>
            <p:cNvCxnSpPr/>
            <p:nvPr/>
          </p:nvCxnSpPr>
          <p:spPr>
            <a:xfrm>
              <a:off x="5257800" y="4876800"/>
              <a:ext cx="0" cy="38100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ector de seta reta 17"/>
            <p:cNvCxnSpPr/>
            <p:nvPr/>
          </p:nvCxnSpPr>
          <p:spPr>
            <a:xfrm>
              <a:off x="5867400" y="4876800"/>
              <a:ext cx="0" cy="38100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ector de seta reta 18"/>
            <p:cNvCxnSpPr/>
            <p:nvPr/>
          </p:nvCxnSpPr>
          <p:spPr>
            <a:xfrm>
              <a:off x="6477000" y="4876800"/>
              <a:ext cx="0" cy="38100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ector de seta reta 19"/>
            <p:cNvCxnSpPr/>
            <p:nvPr/>
          </p:nvCxnSpPr>
          <p:spPr>
            <a:xfrm>
              <a:off x="7086600" y="4876800"/>
              <a:ext cx="0" cy="38100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ector de seta reta 20"/>
            <p:cNvCxnSpPr/>
            <p:nvPr/>
          </p:nvCxnSpPr>
          <p:spPr>
            <a:xfrm>
              <a:off x="7772400" y="4876800"/>
              <a:ext cx="0" cy="38100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ector de seta reta 21"/>
            <p:cNvCxnSpPr/>
            <p:nvPr/>
          </p:nvCxnSpPr>
          <p:spPr>
            <a:xfrm>
              <a:off x="8382000" y="4876800"/>
              <a:ext cx="0" cy="38100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CaixaDeTexto 22"/>
            <p:cNvSpPr txBox="1"/>
            <p:nvPr/>
          </p:nvSpPr>
          <p:spPr>
            <a:xfrm>
              <a:off x="6016171" y="6193372"/>
              <a:ext cx="5902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IPSE</a:t>
              </a:r>
              <a:endParaRPr lang="en-US" b="1" dirty="0"/>
            </a:p>
          </p:txBody>
        </p:sp>
      </p:grpSp>
      <p:sp>
        <p:nvSpPr>
          <p:cNvPr id="25" name="CaixaDeTexto 24"/>
          <p:cNvSpPr txBox="1"/>
          <p:nvPr/>
        </p:nvSpPr>
        <p:spPr>
          <a:xfrm>
            <a:off x="5943600" y="2286000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err="1" smtClean="0"/>
              <a:t>Fonte</a:t>
            </a:r>
            <a:r>
              <a:rPr lang="en-US" dirty="0" smtClean="0"/>
              <a:t>: </a:t>
            </a:r>
            <a:r>
              <a:rPr lang="en-US" dirty="0" smtClean="0"/>
              <a:t>Site IBM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57900" y="2819400"/>
            <a:ext cx="55861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29256" y="5715000"/>
            <a:ext cx="1456920" cy="75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4. </a:t>
            </a:r>
            <a:r>
              <a:rPr lang="en-US" dirty="0" err="1" smtClean="0"/>
              <a:t>Taxonomia</a:t>
            </a:r>
            <a:r>
              <a:rPr lang="en-US" dirty="0" smtClean="0"/>
              <a:t> de </a:t>
            </a:r>
            <a:r>
              <a:rPr lang="en-US" dirty="0" err="1" smtClean="0"/>
              <a:t>ferramentas</a:t>
            </a:r>
            <a:r>
              <a:rPr lang="en-US" dirty="0" smtClean="0"/>
              <a:t> CASE</a:t>
            </a:r>
            <a:endParaRPr lang="en-US" dirty="0"/>
          </a:p>
        </p:txBody>
      </p:sp>
      <p:sp>
        <p:nvSpPr>
          <p:cNvPr id="5" name="CaixaDeTexto 4"/>
          <p:cNvSpPr txBox="1"/>
          <p:nvPr/>
        </p:nvSpPr>
        <p:spPr>
          <a:xfrm>
            <a:off x="5410200" y="2895600"/>
            <a:ext cx="373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err="1" smtClean="0"/>
              <a:t>Fonte</a:t>
            </a:r>
            <a:r>
              <a:rPr lang="en-US" dirty="0" smtClean="0"/>
              <a:t>: Getty Images</a:t>
            </a:r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8426" y="3276600"/>
            <a:ext cx="3555573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533400" y="1189037"/>
            <a:ext cx="7239000" cy="5364163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50000"/>
              </a:lnSpc>
              <a:buNone/>
            </a:pPr>
            <a:r>
              <a:rPr lang="en-US" dirty="0" err="1" smtClean="0"/>
              <a:t>Critérios</a:t>
            </a:r>
            <a:r>
              <a:rPr lang="en-US" dirty="0" smtClean="0"/>
              <a:t>: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 </a:t>
            </a:r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função</a:t>
            </a:r>
            <a:endParaRPr lang="en-US" dirty="0" smtClean="0"/>
          </a:p>
          <a:p>
            <a:pPr>
              <a:lnSpc>
                <a:spcPct val="200000"/>
              </a:lnSpc>
            </a:pPr>
            <a:r>
              <a:rPr lang="en-US" dirty="0" smtClean="0"/>
              <a:t> </a:t>
            </a:r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seu</a:t>
            </a:r>
            <a:r>
              <a:rPr lang="en-US" dirty="0" smtClean="0"/>
              <a:t> </a:t>
            </a:r>
            <a:r>
              <a:rPr lang="en-US" dirty="0" err="1" smtClean="0"/>
              <a:t>papel</a:t>
            </a:r>
            <a:r>
              <a:rPr lang="en-US" dirty="0" smtClean="0"/>
              <a:t> </a:t>
            </a:r>
            <a:r>
              <a:rPr lang="en-US" dirty="0" err="1" smtClean="0"/>
              <a:t>como</a:t>
            </a:r>
            <a:r>
              <a:rPr lang="en-US" dirty="0" smtClean="0"/>
              <a:t> </a:t>
            </a:r>
            <a:r>
              <a:rPr lang="en-US" dirty="0" err="1" smtClean="0"/>
              <a:t>instrumentos</a:t>
            </a:r>
            <a:r>
              <a:rPr lang="en-US" dirty="0" smtClean="0"/>
              <a:t> </a:t>
            </a:r>
          </a:p>
          <a:p>
            <a:pPr>
              <a:lnSpc>
                <a:spcPct val="200000"/>
              </a:lnSpc>
              <a:buNone/>
            </a:pP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gerentes</a:t>
            </a:r>
            <a:r>
              <a:rPr lang="en-US" dirty="0" smtClean="0"/>
              <a:t> </a:t>
            </a:r>
            <a:r>
              <a:rPr lang="en-US" dirty="0" err="1" smtClean="0"/>
              <a:t>ou</a:t>
            </a:r>
            <a:r>
              <a:rPr lang="en-US" dirty="0" smtClean="0"/>
              <a:t> </a:t>
            </a:r>
            <a:r>
              <a:rPr lang="en-US" dirty="0" err="1" smtClean="0"/>
              <a:t>pessoal</a:t>
            </a:r>
            <a:r>
              <a:rPr lang="en-US" dirty="0" smtClean="0"/>
              <a:t> </a:t>
            </a:r>
            <a:r>
              <a:rPr lang="en-US" dirty="0" err="1" smtClean="0"/>
              <a:t>técnico</a:t>
            </a:r>
            <a:endParaRPr lang="en-US" dirty="0" smtClean="0"/>
          </a:p>
          <a:p>
            <a:pPr>
              <a:lnSpc>
                <a:spcPct val="200000"/>
              </a:lnSpc>
            </a:pPr>
            <a:r>
              <a:rPr lang="en-US" dirty="0" smtClean="0"/>
              <a:t> </a:t>
            </a:r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uso</a:t>
            </a:r>
            <a:r>
              <a:rPr lang="en-US" dirty="0" smtClean="0"/>
              <a:t> </a:t>
            </a:r>
            <a:r>
              <a:rPr lang="en-US" dirty="0" err="1" smtClean="0"/>
              <a:t>em</a:t>
            </a:r>
            <a:r>
              <a:rPr lang="en-US" dirty="0" smtClean="0"/>
              <a:t> </a:t>
            </a:r>
            <a:r>
              <a:rPr lang="en-US" dirty="0" err="1" smtClean="0"/>
              <a:t>uma</a:t>
            </a:r>
            <a:r>
              <a:rPr lang="en-US" dirty="0" smtClean="0"/>
              <a:t> </a:t>
            </a:r>
            <a:r>
              <a:rPr lang="en-US" dirty="0" err="1" smtClean="0"/>
              <a:t>fase</a:t>
            </a:r>
            <a:r>
              <a:rPr lang="en-US" dirty="0" smtClean="0"/>
              <a:t> do </a:t>
            </a:r>
            <a:r>
              <a:rPr lang="en-US" dirty="0" err="1" smtClean="0"/>
              <a:t>processo</a:t>
            </a:r>
            <a:r>
              <a:rPr lang="en-US" dirty="0" smtClean="0"/>
              <a:t> 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 </a:t>
            </a:r>
            <a:r>
              <a:rPr lang="en-US" dirty="0" err="1" smtClean="0"/>
              <a:t>Pela</a:t>
            </a:r>
            <a:r>
              <a:rPr lang="en-US" dirty="0" smtClean="0"/>
              <a:t> </a:t>
            </a:r>
            <a:r>
              <a:rPr lang="en-US" dirty="0" err="1" smtClean="0"/>
              <a:t>arquitetura</a:t>
            </a:r>
            <a:r>
              <a:rPr lang="en-US" dirty="0" smtClean="0"/>
              <a:t> (HW e SW)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 </a:t>
            </a:r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sua</a:t>
            </a:r>
            <a:r>
              <a:rPr lang="en-US" dirty="0" smtClean="0"/>
              <a:t> </a:t>
            </a:r>
            <a:r>
              <a:rPr lang="en-US" dirty="0" err="1" smtClean="0"/>
              <a:t>origem</a:t>
            </a:r>
            <a:r>
              <a:rPr lang="en-US" dirty="0" smtClean="0"/>
              <a:t> </a:t>
            </a:r>
            <a:r>
              <a:rPr lang="en-US" dirty="0" err="1" smtClean="0"/>
              <a:t>ou</a:t>
            </a:r>
            <a:r>
              <a:rPr lang="en-US" dirty="0" smtClean="0"/>
              <a:t> </a:t>
            </a:r>
            <a:r>
              <a:rPr lang="en-US" dirty="0" err="1" smtClean="0"/>
              <a:t>custo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Critério</a:t>
            </a:r>
            <a:r>
              <a:rPr lang="en-US" dirty="0" smtClean="0"/>
              <a:t>: </a:t>
            </a:r>
            <a:r>
              <a:rPr lang="en-US" dirty="0" err="1" smtClean="0"/>
              <a:t>Fase</a:t>
            </a:r>
            <a:r>
              <a:rPr lang="en-US" dirty="0" smtClean="0"/>
              <a:t> do </a:t>
            </a:r>
            <a:r>
              <a:rPr lang="en-US" dirty="0" err="1" smtClean="0"/>
              <a:t>processo</a:t>
            </a:r>
            <a:endParaRPr lang="en-US" dirty="0"/>
          </a:p>
        </p:txBody>
      </p:sp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533400" y="1447800"/>
            <a:ext cx="8229600" cy="5105400"/>
          </a:xfrm>
        </p:spPr>
        <p:txBody>
          <a:bodyPr>
            <a:normAutofit/>
          </a:bodyPr>
          <a:lstStyle/>
          <a:p>
            <a:r>
              <a:rPr lang="pt-BR" dirty="0" smtClean="0"/>
              <a:t>Ferramentas </a:t>
            </a:r>
            <a:r>
              <a:rPr lang="pt-BR" b="1" i="1" dirty="0" err="1" smtClean="0">
                <a:solidFill>
                  <a:srgbClr val="C00000"/>
                </a:solidFill>
              </a:rPr>
              <a:t>Upper-Case</a:t>
            </a:r>
            <a:r>
              <a:rPr lang="pt-BR" b="1" i="1" dirty="0" smtClean="0"/>
              <a:t> </a:t>
            </a:r>
            <a:r>
              <a:rPr lang="pt-BR" dirty="0" smtClean="0"/>
              <a:t>são aplicações que se especializaram na fase de concepção do software (ferramentas de análise e especificação e/ou modelação de requisitos).</a:t>
            </a:r>
          </a:p>
          <a:p>
            <a:pPr>
              <a:buNone/>
            </a:pPr>
            <a:endParaRPr lang="en-US" dirty="0" smtClean="0"/>
          </a:p>
          <a:p>
            <a:r>
              <a:rPr lang="pt-BR" dirty="0" smtClean="0"/>
              <a:t>Ferramentas </a:t>
            </a:r>
            <a:r>
              <a:rPr lang="pt-BR" b="1" i="1" dirty="0" err="1" smtClean="0">
                <a:solidFill>
                  <a:srgbClr val="C00000"/>
                </a:solidFill>
              </a:rPr>
              <a:t>Lower-Case</a:t>
            </a:r>
            <a:r>
              <a:rPr lang="pt-BR" i="1" dirty="0" smtClean="0"/>
              <a:t> </a:t>
            </a:r>
            <a:r>
              <a:rPr lang="pt-BR" dirty="0" smtClean="0"/>
              <a:t>são aplicações utilizadas na fase de implementação (ferramentas de desenho técnico, de edição e compilação de código e de testes).</a:t>
            </a:r>
            <a:endParaRPr lang="en-US" dirty="0"/>
          </a:p>
        </p:txBody>
      </p:sp>
      <p:sp>
        <p:nvSpPr>
          <p:cNvPr id="7" name="Retângulo 6"/>
          <p:cNvSpPr/>
          <p:nvPr/>
        </p:nvSpPr>
        <p:spPr>
          <a:xfrm>
            <a:off x="2590800" y="6477000"/>
            <a:ext cx="4648200" cy="381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Introdução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O </a:t>
            </a:r>
            <a:r>
              <a:rPr lang="en-US" dirty="0" err="1" smtClean="0"/>
              <a:t>que</a:t>
            </a:r>
            <a:r>
              <a:rPr lang="en-US" dirty="0" smtClean="0"/>
              <a:t> é </a:t>
            </a:r>
            <a:r>
              <a:rPr lang="en-US" dirty="0" err="1" smtClean="0"/>
              <a:t>Ferramenta</a:t>
            </a:r>
            <a:r>
              <a:rPr lang="en-US" dirty="0" smtClean="0"/>
              <a:t> Case?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Blocos</a:t>
            </a:r>
            <a:r>
              <a:rPr lang="en-US" dirty="0" smtClean="0"/>
              <a:t> </a:t>
            </a:r>
            <a:r>
              <a:rPr lang="en-US" dirty="0" err="1" smtClean="0"/>
              <a:t>Construtivos</a:t>
            </a:r>
            <a:r>
              <a:rPr lang="en-US" dirty="0" smtClean="0"/>
              <a:t> de Case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Taxonomia</a:t>
            </a:r>
            <a:r>
              <a:rPr lang="en-US" dirty="0" smtClean="0"/>
              <a:t> de </a:t>
            </a:r>
            <a:r>
              <a:rPr lang="en-US" dirty="0" err="1" smtClean="0"/>
              <a:t>Ferramentas</a:t>
            </a:r>
            <a:r>
              <a:rPr lang="en-US" dirty="0" smtClean="0"/>
              <a:t> Case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Ambientes</a:t>
            </a:r>
            <a:r>
              <a:rPr lang="en-US" dirty="0" smtClean="0"/>
              <a:t> Case </a:t>
            </a:r>
            <a:r>
              <a:rPr lang="en-US" dirty="0" err="1" smtClean="0"/>
              <a:t>Integrados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Arquitetura</a:t>
            </a:r>
            <a:r>
              <a:rPr lang="en-US" dirty="0" smtClean="0"/>
              <a:t> de </a:t>
            </a:r>
            <a:r>
              <a:rPr lang="en-US" dirty="0" err="1" smtClean="0"/>
              <a:t>Integração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Repositório</a:t>
            </a:r>
            <a:r>
              <a:rPr lang="en-US" dirty="0" smtClean="0"/>
              <a:t> Case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Vantagens</a:t>
            </a:r>
            <a:r>
              <a:rPr lang="en-US" dirty="0" smtClean="0"/>
              <a:t> e </a:t>
            </a:r>
            <a:r>
              <a:rPr lang="en-US" dirty="0" err="1" smtClean="0"/>
              <a:t>Problemas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Referência</a:t>
            </a:r>
            <a:r>
              <a:rPr lang="en-US" dirty="0" smtClean="0"/>
              <a:t> </a:t>
            </a:r>
            <a:r>
              <a:rPr lang="en-US" dirty="0" err="1" smtClean="0"/>
              <a:t>Bibliográfica</a:t>
            </a:r>
            <a:endParaRPr lang="en-US" dirty="0"/>
          </a:p>
        </p:txBody>
      </p:sp>
      <p:sp>
        <p:nvSpPr>
          <p:cNvPr id="4" name="Retângulo 3"/>
          <p:cNvSpPr/>
          <p:nvPr/>
        </p:nvSpPr>
        <p:spPr>
          <a:xfrm>
            <a:off x="3048000" y="6324600"/>
            <a:ext cx="3733800" cy="5334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Fase</a:t>
            </a:r>
            <a:r>
              <a:rPr lang="en-US" dirty="0" smtClean="0"/>
              <a:t> do </a:t>
            </a:r>
            <a:r>
              <a:rPr lang="en-US" dirty="0" err="1" smtClean="0"/>
              <a:t>processo</a:t>
            </a:r>
            <a:r>
              <a:rPr lang="en-US" dirty="0" smtClean="0"/>
              <a:t> - </a:t>
            </a:r>
            <a:r>
              <a:rPr lang="en-US" dirty="0" err="1" smtClean="0"/>
              <a:t>Detalhada</a:t>
            </a:r>
            <a:endParaRPr lang="en-US" dirty="0"/>
          </a:p>
        </p:txBody>
      </p:sp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533400" y="1447800"/>
            <a:ext cx="8229600" cy="510540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</a:pPr>
            <a:r>
              <a:rPr lang="pt-BR" dirty="0" smtClean="0"/>
              <a:t>Modelação de processos de negócio</a:t>
            </a:r>
            <a:endParaRPr lang="en-US" dirty="0" smtClean="0"/>
          </a:p>
          <a:p>
            <a:pPr>
              <a:lnSpc>
                <a:spcPct val="150000"/>
              </a:lnSpc>
            </a:pPr>
            <a:r>
              <a:rPr lang="pt-BR" dirty="0" smtClean="0"/>
              <a:t>Modelação de análise e projeto do sistema </a:t>
            </a:r>
            <a:endParaRPr lang="en-US" dirty="0" smtClean="0"/>
          </a:p>
          <a:p>
            <a:pPr>
              <a:lnSpc>
                <a:spcPct val="150000"/>
              </a:lnSpc>
            </a:pPr>
            <a:r>
              <a:rPr lang="pt-BR" dirty="0" smtClean="0"/>
              <a:t>Desenho de bases de dados</a:t>
            </a:r>
            <a:endParaRPr lang="en-US" dirty="0" smtClean="0"/>
          </a:p>
          <a:p>
            <a:pPr>
              <a:lnSpc>
                <a:spcPct val="150000"/>
              </a:lnSpc>
            </a:pPr>
            <a:r>
              <a:rPr lang="pt-BR" dirty="0" smtClean="0"/>
              <a:t>Programação de aplicações</a:t>
            </a:r>
            <a:endParaRPr lang="en-US" dirty="0" smtClean="0"/>
          </a:p>
          <a:p>
            <a:pPr>
              <a:lnSpc>
                <a:spcPct val="150000"/>
              </a:lnSpc>
            </a:pPr>
            <a:r>
              <a:rPr lang="pt-BR" dirty="0" smtClean="0"/>
              <a:t>Gestão de alterações no software</a:t>
            </a:r>
            <a:endParaRPr lang="en-US" dirty="0" smtClean="0"/>
          </a:p>
          <a:p>
            <a:pPr>
              <a:lnSpc>
                <a:spcPct val="150000"/>
              </a:lnSpc>
            </a:pPr>
            <a:r>
              <a:rPr lang="pt-BR" dirty="0" smtClean="0"/>
              <a:t>Testes</a:t>
            </a:r>
            <a:endParaRPr lang="en-US" dirty="0" smtClean="0"/>
          </a:p>
          <a:p>
            <a:pPr>
              <a:lnSpc>
                <a:spcPct val="150000"/>
              </a:lnSpc>
            </a:pPr>
            <a:r>
              <a:rPr lang="pt-BR" dirty="0" smtClean="0"/>
              <a:t>Orientadas para a Gestão de Projetos</a:t>
            </a:r>
            <a:endParaRPr lang="en-US" dirty="0"/>
          </a:p>
        </p:txBody>
      </p:sp>
      <p:sp>
        <p:nvSpPr>
          <p:cNvPr id="7" name="Retângulo 6"/>
          <p:cNvSpPr/>
          <p:nvPr/>
        </p:nvSpPr>
        <p:spPr>
          <a:xfrm>
            <a:off x="2590800" y="6477000"/>
            <a:ext cx="4648200" cy="381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Modelagem</a:t>
            </a:r>
            <a:r>
              <a:rPr lang="en-US" dirty="0" smtClean="0"/>
              <a:t> de </a:t>
            </a:r>
            <a:r>
              <a:rPr lang="en-US" dirty="0" err="1" smtClean="0"/>
              <a:t>processos</a:t>
            </a:r>
            <a:r>
              <a:rPr lang="en-US" dirty="0" smtClean="0"/>
              <a:t> de </a:t>
            </a:r>
            <a:r>
              <a:rPr lang="en-US" dirty="0" err="1" smtClean="0"/>
              <a:t>negócio</a:t>
            </a:r>
            <a:endParaRPr lang="en-US" dirty="0"/>
          </a:p>
        </p:txBody>
      </p:sp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533400" y="1447800"/>
            <a:ext cx="8229600" cy="5105400"/>
          </a:xfrm>
        </p:spPr>
        <p:txBody>
          <a:bodyPr>
            <a:normAutofit/>
          </a:bodyPr>
          <a:lstStyle/>
          <a:p>
            <a:r>
              <a:rPr lang="pt-BR" sz="2400" dirty="0" smtClean="0"/>
              <a:t>verificar como os objetivo estratégicos de negócio são concretizados em processos</a:t>
            </a:r>
          </a:p>
          <a:p>
            <a:endParaRPr lang="pt-BR" sz="2400" dirty="0" smtClean="0"/>
          </a:p>
          <a:p>
            <a:r>
              <a:rPr lang="pt-BR" sz="2400" dirty="0" smtClean="0"/>
              <a:t>notações e diagramas para a representação de informação do negócio (cadeia de valor, responsabilidades e funções da organização), técnicas de simulação e análise de custos (por exemplo, análise ABC)</a:t>
            </a:r>
          </a:p>
          <a:p>
            <a:endParaRPr lang="pt-BR" sz="2400" dirty="0" smtClean="0"/>
          </a:p>
          <a:p>
            <a:r>
              <a:rPr lang="pt-BR" sz="2400" dirty="0" smtClean="0"/>
              <a:t>Exemplos: </a:t>
            </a:r>
            <a:r>
              <a:rPr lang="pt-BR" sz="2400" dirty="0" err="1" smtClean="0"/>
              <a:t>Aris</a:t>
            </a:r>
            <a:r>
              <a:rPr lang="pt-BR" sz="2400" dirty="0" smtClean="0"/>
              <a:t> </a:t>
            </a:r>
            <a:r>
              <a:rPr lang="pt-BR" sz="2400" dirty="0" err="1" smtClean="0"/>
              <a:t>Toolset</a:t>
            </a:r>
            <a:r>
              <a:rPr lang="pt-BR" sz="2400" dirty="0" smtClean="0"/>
              <a:t> (</a:t>
            </a:r>
            <a:r>
              <a:rPr lang="pt-BR" sz="2400" i="1" dirty="0" smtClean="0"/>
              <a:t>www.idsscheer.com</a:t>
            </a:r>
            <a:r>
              <a:rPr lang="pt-BR" sz="2400" dirty="0" smtClean="0"/>
              <a:t>), Mega </a:t>
            </a:r>
            <a:r>
              <a:rPr lang="pt-BR" sz="2400" dirty="0" err="1" smtClean="0"/>
              <a:t>Suite</a:t>
            </a:r>
            <a:r>
              <a:rPr lang="pt-BR" sz="2400" dirty="0" smtClean="0"/>
              <a:t> (</a:t>
            </a:r>
            <a:r>
              <a:rPr lang="pt-BR" sz="2400" i="1" dirty="0" smtClean="0"/>
              <a:t>www.mega.com</a:t>
            </a:r>
            <a:r>
              <a:rPr lang="pt-BR" sz="2400" dirty="0" smtClean="0"/>
              <a:t>), </a:t>
            </a:r>
            <a:r>
              <a:rPr lang="pt-BR" sz="2400" dirty="0" err="1" smtClean="0"/>
              <a:t>Provision</a:t>
            </a:r>
            <a:r>
              <a:rPr lang="pt-BR" sz="2400" dirty="0" smtClean="0"/>
              <a:t> (</a:t>
            </a:r>
            <a:r>
              <a:rPr lang="pt-BR" sz="2400" i="1" dirty="0" smtClean="0"/>
              <a:t>www.proformacorp.com</a:t>
            </a:r>
            <a:r>
              <a:rPr lang="pt-BR" sz="2400" dirty="0" smtClean="0"/>
              <a:t>).</a:t>
            </a:r>
            <a:endParaRPr lang="en-US" sz="2400" dirty="0"/>
          </a:p>
        </p:txBody>
      </p:sp>
      <p:sp>
        <p:nvSpPr>
          <p:cNvPr id="7" name="Retângulo 6"/>
          <p:cNvSpPr/>
          <p:nvPr/>
        </p:nvSpPr>
        <p:spPr>
          <a:xfrm>
            <a:off x="2590800" y="6477000"/>
            <a:ext cx="4648200" cy="381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Modelagem</a:t>
            </a:r>
            <a:r>
              <a:rPr lang="en-US" dirty="0" smtClean="0"/>
              <a:t> de </a:t>
            </a:r>
            <a:r>
              <a:rPr lang="en-US" dirty="0" err="1" smtClean="0"/>
              <a:t>análise</a:t>
            </a:r>
            <a:r>
              <a:rPr lang="en-US" dirty="0" smtClean="0"/>
              <a:t> e </a:t>
            </a:r>
            <a:r>
              <a:rPr lang="en-US" dirty="0" err="1" smtClean="0"/>
              <a:t>projeto</a:t>
            </a:r>
            <a:r>
              <a:rPr lang="en-US" dirty="0" smtClean="0"/>
              <a:t> do </a:t>
            </a:r>
            <a:r>
              <a:rPr lang="en-US" dirty="0" err="1" smtClean="0"/>
              <a:t>sistema</a:t>
            </a:r>
            <a:endParaRPr lang="en-US" dirty="0"/>
          </a:p>
        </p:txBody>
      </p:sp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533400" y="1676400"/>
            <a:ext cx="8229600" cy="4876800"/>
          </a:xfrm>
        </p:spPr>
        <p:txBody>
          <a:bodyPr>
            <a:normAutofit/>
          </a:bodyPr>
          <a:lstStyle/>
          <a:p>
            <a:r>
              <a:rPr lang="pt-BR" sz="2400" dirty="0" smtClean="0"/>
              <a:t>modelos de processos com os modelos e requisitos a implementar</a:t>
            </a:r>
          </a:p>
          <a:p>
            <a:endParaRPr lang="pt-BR" sz="2400" dirty="0" smtClean="0"/>
          </a:p>
          <a:p>
            <a:r>
              <a:rPr lang="pt-BR" sz="2400" dirty="0" smtClean="0"/>
              <a:t>Exemplos: </a:t>
            </a:r>
          </a:p>
          <a:p>
            <a:endParaRPr lang="pt-BR" sz="2400" dirty="0" smtClean="0"/>
          </a:p>
          <a:p>
            <a:r>
              <a:rPr lang="pt-BR" sz="2400" dirty="0" smtClean="0"/>
              <a:t>OO </a:t>
            </a:r>
            <a:r>
              <a:rPr lang="pt-BR" sz="2400" dirty="0" smtClean="0">
                <a:sym typeface="Wingdings" pitchFamily="2" charset="2"/>
              </a:rPr>
              <a:t> </a:t>
            </a:r>
            <a:r>
              <a:rPr lang="pt-BR" sz="2400" dirty="0" smtClean="0"/>
              <a:t>o Rose (</a:t>
            </a:r>
            <a:r>
              <a:rPr lang="pt-BR" sz="2400" i="1" dirty="0" smtClean="0"/>
              <a:t>www.rational.com</a:t>
            </a:r>
            <a:r>
              <a:rPr lang="pt-BR" sz="2400" dirty="0" smtClean="0"/>
              <a:t>), o </a:t>
            </a:r>
            <a:r>
              <a:rPr lang="pt-BR" sz="2400" dirty="0" err="1" smtClean="0"/>
              <a:t>Paradigm</a:t>
            </a:r>
            <a:r>
              <a:rPr lang="pt-BR" sz="2400" dirty="0" smtClean="0"/>
              <a:t> </a:t>
            </a:r>
            <a:r>
              <a:rPr lang="pt-BR" sz="2400" dirty="0" err="1" smtClean="0"/>
              <a:t>Plus</a:t>
            </a:r>
            <a:r>
              <a:rPr lang="pt-BR" sz="2400" dirty="0" smtClean="0"/>
              <a:t> (</a:t>
            </a:r>
            <a:r>
              <a:rPr lang="pt-BR" sz="2400" i="1" dirty="0" smtClean="0"/>
              <a:t>www.cai.com</a:t>
            </a:r>
            <a:r>
              <a:rPr lang="pt-BR" sz="2400" dirty="0" smtClean="0"/>
              <a:t>), o </a:t>
            </a:r>
            <a:r>
              <a:rPr lang="pt-BR" sz="2400" dirty="0" err="1" smtClean="0"/>
              <a:t>GDPro</a:t>
            </a:r>
            <a:r>
              <a:rPr lang="pt-BR" sz="2400" dirty="0" smtClean="0"/>
              <a:t> (</a:t>
            </a:r>
            <a:r>
              <a:rPr lang="pt-BR" sz="2400" i="1" dirty="0" smtClean="0">
                <a:hlinkClick r:id="rId2"/>
              </a:rPr>
              <a:t>www.advancedsw.com</a:t>
            </a:r>
            <a:r>
              <a:rPr lang="pt-BR" sz="2400" dirty="0" smtClean="0"/>
              <a:t>).</a:t>
            </a:r>
          </a:p>
          <a:p>
            <a:endParaRPr lang="pt-BR" sz="2400" dirty="0" smtClean="0"/>
          </a:p>
          <a:p>
            <a:r>
              <a:rPr lang="pt-BR" sz="2400" dirty="0" smtClean="0"/>
              <a:t>Estruturada </a:t>
            </a:r>
            <a:r>
              <a:rPr lang="pt-BR" sz="2400" dirty="0" smtClean="0">
                <a:sym typeface="Wingdings" pitchFamily="2" charset="2"/>
              </a:rPr>
              <a:t> </a:t>
            </a:r>
            <a:r>
              <a:rPr lang="pt-BR" sz="2400" dirty="0" smtClean="0"/>
              <a:t>System  </a:t>
            </a:r>
            <a:r>
              <a:rPr lang="pt-BR" sz="2400" dirty="0" err="1" smtClean="0"/>
              <a:t>Architect</a:t>
            </a:r>
            <a:r>
              <a:rPr lang="pt-BR" sz="2400" dirty="0" smtClean="0"/>
              <a:t> (</a:t>
            </a:r>
            <a:r>
              <a:rPr lang="pt-BR" sz="2400" i="1" dirty="0" smtClean="0"/>
              <a:t>www.popkin.com</a:t>
            </a:r>
            <a:r>
              <a:rPr lang="pt-BR" sz="2400" dirty="0" smtClean="0"/>
              <a:t>), o  </a:t>
            </a:r>
            <a:r>
              <a:rPr lang="pt-BR" sz="2400" dirty="0" err="1" smtClean="0"/>
              <a:t>PowerDesigner</a:t>
            </a:r>
            <a:r>
              <a:rPr lang="pt-BR" sz="2400" dirty="0" smtClean="0"/>
              <a:t> (</a:t>
            </a:r>
            <a:r>
              <a:rPr lang="pt-BR" sz="2400" i="1" dirty="0" smtClean="0"/>
              <a:t>www.sybase.com</a:t>
            </a:r>
            <a:r>
              <a:rPr lang="pt-BR" sz="2400" dirty="0" smtClean="0"/>
              <a:t>) e o </a:t>
            </a:r>
            <a:r>
              <a:rPr lang="pt-BR" sz="2400" dirty="0" err="1" smtClean="0"/>
              <a:t>Silverrun</a:t>
            </a:r>
            <a:r>
              <a:rPr lang="pt-BR" sz="2400" dirty="0" smtClean="0"/>
              <a:t> (</a:t>
            </a:r>
            <a:r>
              <a:rPr lang="pt-BR" sz="2400" i="1" dirty="0" smtClean="0"/>
              <a:t>www.silverrun.com</a:t>
            </a:r>
            <a:r>
              <a:rPr lang="pt-BR" sz="2400" dirty="0" smtClean="0"/>
              <a:t>).</a:t>
            </a:r>
            <a:endParaRPr lang="en-US" sz="2400" dirty="0" smtClean="0"/>
          </a:p>
          <a:p>
            <a:endParaRPr lang="en-US" sz="2400" dirty="0"/>
          </a:p>
        </p:txBody>
      </p:sp>
      <p:sp>
        <p:nvSpPr>
          <p:cNvPr id="7" name="Retângulo 6"/>
          <p:cNvSpPr/>
          <p:nvPr/>
        </p:nvSpPr>
        <p:spPr>
          <a:xfrm>
            <a:off x="2590800" y="6477000"/>
            <a:ext cx="4648200" cy="381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Desenho</a:t>
            </a:r>
            <a:r>
              <a:rPr lang="en-US" dirty="0" smtClean="0"/>
              <a:t> de Base de Dados</a:t>
            </a:r>
            <a:endParaRPr lang="en-US" dirty="0"/>
          </a:p>
        </p:txBody>
      </p:sp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533400" y="2286000"/>
            <a:ext cx="8229600" cy="4267200"/>
          </a:xfrm>
        </p:spPr>
        <p:txBody>
          <a:bodyPr>
            <a:normAutofit/>
          </a:bodyPr>
          <a:lstStyle/>
          <a:p>
            <a:r>
              <a:rPr lang="pt-BR" sz="2400" dirty="0" smtClean="0"/>
              <a:t>aparecem na seqüência das ferramentas anteriores (muitas vezes de forma integrada), mas especializaram-se na </a:t>
            </a:r>
            <a:r>
              <a:rPr lang="pt-BR" sz="2400" dirty="0" smtClean="0">
                <a:solidFill>
                  <a:srgbClr val="C00000"/>
                </a:solidFill>
              </a:rPr>
              <a:t>definição lógica</a:t>
            </a:r>
            <a:r>
              <a:rPr lang="pt-BR" sz="2400" dirty="0" smtClean="0"/>
              <a:t> e </a:t>
            </a:r>
            <a:r>
              <a:rPr lang="pt-BR" sz="2400" dirty="0" smtClean="0">
                <a:solidFill>
                  <a:srgbClr val="C00000"/>
                </a:solidFill>
              </a:rPr>
              <a:t>física</a:t>
            </a:r>
            <a:r>
              <a:rPr lang="pt-BR" sz="2400" dirty="0" smtClean="0"/>
              <a:t> da estrutura das </a:t>
            </a:r>
            <a:r>
              <a:rPr lang="pt-BR" sz="2400" dirty="0" smtClean="0">
                <a:solidFill>
                  <a:srgbClr val="C00000"/>
                </a:solidFill>
              </a:rPr>
              <a:t>bases de dados</a:t>
            </a:r>
            <a:r>
              <a:rPr lang="pt-BR" sz="2400" dirty="0" smtClean="0"/>
              <a:t>.</a:t>
            </a:r>
          </a:p>
          <a:p>
            <a:endParaRPr lang="pt-BR" sz="2400" dirty="0" smtClean="0"/>
          </a:p>
          <a:p>
            <a:r>
              <a:rPr lang="pt-BR" sz="2400" dirty="0" smtClean="0"/>
              <a:t>Exemplos:  System </a:t>
            </a:r>
            <a:r>
              <a:rPr lang="pt-BR" sz="2400" dirty="0" err="1" smtClean="0"/>
              <a:t>Architect</a:t>
            </a:r>
            <a:r>
              <a:rPr lang="pt-BR" sz="2400" dirty="0" smtClean="0"/>
              <a:t> (</a:t>
            </a:r>
            <a:r>
              <a:rPr lang="pt-BR" sz="2400" i="1" dirty="0" smtClean="0"/>
              <a:t>www.popkin.com</a:t>
            </a:r>
            <a:r>
              <a:rPr lang="pt-BR" sz="2400" dirty="0" smtClean="0"/>
              <a:t>) o</a:t>
            </a:r>
            <a:endParaRPr lang="en-US" sz="2400" dirty="0" smtClean="0"/>
          </a:p>
          <a:p>
            <a:pPr>
              <a:buNone/>
            </a:pPr>
            <a:r>
              <a:rPr lang="pt-BR" sz="2400" dirty="0" err="1" smtClean="0"/>
              <a:t>PowerDesigner</a:t>
            </a:r>
            <a:r>
              <a:rPr lang="pt-BR" sz="2400" dirty="0" smtClean="0"/>
              <a:t> (</a:t>
            </a:r>
            <a:r>
              <a:rPr lang="pt-BR" sz="2400" i="1" dirty="0" smtClean="0"/>
              <a:t>www.sybase.com</a:t>
            </a:r>
            <a:r>
              <a:rPr lang="pt-BR" sz="2400" dirty="0" smtClean="0"/>
              <a:t>) e o Erwin (</a:t>
            </a:r>
            <a:r>
              <a:rPr lang="pt-BR" sz="2400" i="1" dirty="0" smtClean="0"/>
              <a:t>www.cai.com</a:t>
            </a:r>
            <a:r>
              <a:rPr lang="pt-BR" sz="2400" dirty="0" smtClean="0"/>
              <a:t>).</a:t>
            </a:r>
            <a:endParaRPr lang="en-US" sz="2400" dirty="0" smtClean="0"/>
          </a:p>
          <a:p>
            <a:endParaRPr lang="en-US" sz="2400" dirty="0"/>
          </a:p>
        </p:txBody>
      </p:sp>
      <p:sp>
        <p:nvSpPr>
          <p:cNvPr id="7" name="Retângulo 6"/>
          <p:cNvSpPr/>
          <p:nvPr/>
        </p:nvSpPr>
        <p:spPr>
          <a:xfrm>
            <a:off x="2590800" y="6477000"/>
            <a:ext cx="4648200" cy="381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Programação</a:t>
            </a:r>
            <a:r>
              <a:rPr lang="en-US" dirty="0" smtClean="0"/>
              <a:t> de </a:t>
            </a:r>
            <a:r>
              <a:rPr lang="en-US" dirty="0" err="1" smtClean="0"/>
              <a:t>aplicação</a:t>
            </a:r>
            <a:endParaRPr lang="en-US" dirty="0"/>
          </a:p>
        </p:txBody>
      </p:sp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533400" y="1752600"/>
            <a:ext cx="8229600" cy="4800600"/>
          </a:xfrm>
        </p:spPr>
        <p:txBody>
          <a:bodyPr>
            <a:normAutofit/>
          </a:bodyPr>
          <a:lstStyle/>
          <a:p>
            <a:r>
              <a:rPr lang="pt-BR" sz="2400" dirty="0" smtClean="0"/>
              <a:t>ambiente único e integrado</a:t>
            </a:r>
          </a:p>
          <a:p>
            <a:r>
              <a:rPr lang="pt-BR" sz="2400" dirty="0" smtClean="0"/>
              <a:t>Possui:</a:t>
            </a:r>
          </a:p>
          <a:p>
            <a:pPr lvl="1"/>
            <a:r>
              <a:rPr lang="pt-BR" sz="2000" dirty="0" smtClean="0"/>
              <a:t>Edição de programas, </a:t>
            </a:r>
          </a:p>
          <a:p>
            <a:pPr lvl="1"/>
            <a:r>
              <a:rPr lang="pt-BR" sz="2000" dirty="0" smtClean="0"/>
              <a:t>Concepção da interface</a:t>
            </a:r>
          </a:p>
          <a:p>
            <a:pPr lvl="1"/>
            <a:r>
              <a:rPr lang="pt-BR" sz="2000" dirty="0" smtClean="0"/>
              <a:t>Interpretadores </a:t>
            </a:r>
          </a:p>
          <a:p>
            <a:pPr lvl="1"/>
            <a:r>
              <a:rPr lang="pt-BR" sz="2000" dirty="0" smtClean="0"/>
              <a:t>Compiladores</a:t>
            </a:r>
          </a:p>
          <a:p>
            <a:pPr lvl="1"/>
            <a:r>
              <a:rPr lang="pt-BR" sz="2000" dirty="0" smtClean="0"/>
              <a:t> Geradores de código </a:t>
            </a:r>
          </a:p>
          <a:p>
            <a:pPr lvl="1"/>
            <a:r>
              <a:rPr lang="pt-BR" sz="2000" i="1" dirty="0" err="1" smtClean="0"/>
              <a:t>Debuggers</a:t>
            </a:r>
            <a:endParaRPr lang="pt-BR" sz="2000" dirty="0" smtClean="0"/>
          </a:p>
          <a:p>
            <a:r>
              <a:rPr lang="pt-BR" sz="2400" dirty="0" smtClean="0"/>
              <a:t>Exemplos:  Visual </a:t>
            </a:r>
            <a:r>
              <a:rPr lang="pt-BR" sz="2400" dirty="0" err="1" smtClean="0"/>
              <a:t>Basic</a:t>
            </a:r>
            <a:r>
              <a:rPr lang="pt-BR" sz="2400" dirty="0" smtClean="0"/>
              <a:t> e Visual C++ (</a:t>
            </a:r>
            <a:r>
              <a:rPr lang="pt-BR" sz="2400" i="1" dirty="0" smtClean="0"/>
              <a:t>www.microsoft.com</a:t>
            </a:r>
            <a:r>
              <a:rPr lang="pt-BR" sz="2400" dirty="0" smtClean="0"/>
              <a:t>), Delphi (</a:t>
            </a:r>
            <a:r>
              <a:rPr lang="pt-BR" sz="2400" i="1" dirty="0" smtClean="0"/>
              <a:t>www.borland.com</a:t>
            </a:r>
            <a:r>
              <a:rPr lang="pt-BR" sz="2400" dirty="0" smtClean="0"/>
              <a:t>) e </a:t>
            </a:r>
            <a:r>
              <a:rPr lang="pt-BR" sz="2400" dirty="0" err="1" smtClean="0"/>
              <a:t>Powerbuilder</a:t>
            </a:r>
            <a:r>
              <a:rPr lang="en-US" sz="2400" dirty="0" smtClean="0"/>
              <a:t> </a:t>
            </a:r>
            <a:r>
              <a:rPr lang="pt-BR" sz="2400" dirty="0" smtClean="0"/>
              <a:t>(</a:t>
            </a:r>
            <a:r>
              <a:rPr lang="pt-BR" sz="2400" i="1" dirty="0" smtClean="0"/>
              <a:t>www.sybase.com</a:t>
            </a:r>
            <a:r>
              <a:rPr lang="pt-BR" sz="2400" dirty="0" smtClean="0"/>
              <a:t>).</a:t>
            </a:r>
            <a:endParaRPr lang="en-US" sz="2400" dirty="0" smtClean="0"/>
          </a:p>
          <a:p>
            <a:endParaRPr lang="en-US" sz="2400" dirty="0"/>
          </a:p>
        </p:txBody>
      </p:sp>
      <p:sp>
        <p:nvSpPr>
          <p:cNvPr id="7" name="Retângulo 6"/>
          <p:cNvSpPr/>
          <p:nvPr/>
        </p:nvSpPr>
        <p:spPr>
          <a:xfrm>
            <a:off x="2590800" y="6477000"/>
            <a:ext cx="4648200" cy="381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Gestão</a:t>
            </a:r>
            <a:r>
              <a:rPr lang="en-US" dirty="0" smtClean="0"/>
              <a:t> de </a:t>
            </a:r>
            <a:r>
              <a:rPr lang="en-US" dirty="0" err="1" smtClean="0"/>
              <a:t>alteração</a:t>
            </a:r>
            <a:r>
              <a:rPr lang="en-US" dirty="0" smtClean="0"/>
              <a:t> no software</a:t>
            </a:r>
            <a:endParaRPr lang="en-US" dirty="0"/>
          </a:p>
        </p:txBody>
      </p:sp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533400" y="1752600"/>
            <a:ext cx="8229600" cy="4800600"/>
          </a:xfrm>
        </p:spPr>
        <p:txBody>
          <a:bodyPr>
            <a:normAutofit/>
          </a:bodyPr>
          <a:lstStyle/>
          <a:p>
            <a:r>
              <a:rPr lang="pt-BR" sz="2400" dirty="0" smtClean="0"/>
              <a:t>suportam o trabalho em equipe</a:t>
            </a:r>
          </a:p>
          <a:p>
            <a:endParaRPr lang="pt-BR" sz="2400" dirty="0" smtClean="0"/>
          </a:p>
          <a:p>
            <a:r>
              <a:rPr lang="pt-BR" sz="2400" dirty="0" smtClean="0"/>
              <a:t>Funcionalidades:</a:t>
            </a:r>
          </a:p>
          <a:p>
            <a:pPr lvl="1"/>
            <a:r>
              <a:rPr lang="pt-BR" sz="2000" dirty="0" smtClean="0"/>
              <a:t>gestão de versões, </a:t>
            </a:r>
          </a:p>
          <a:p>
            <a:pPr lvl="1"/>
            <a:r>
              <a:rPr lang="pt-BR" sz="2000" dirty="0" smtClean="0"/>
              <a:t>mecanismos de </a:t>
            </a:r>
            <a:r>
              <a:rPr lang="pt-BR" sz="2000" i="1" dirty="0" err="1" smtClean="0"/>
              <a:t>check-in</a:t>
            </a:r>
            <a:r>
              <a:rPr lang="pt-BR" sz="2000" i="1" dirty="0" smtClean="0"/>
              <a:t> </a:t>
            </a:r>
            <a:r>
              <a:rPr lang="pt-BR" sz="2000" dirty="0" smtClean="0"/>
              <a:t>e </a:t>
            </a:r>
            <a:r>
              <a:rPr lang="pt-BR" sz="2000" i="1" dirty="0" err="1" smtClean="0"/>
              <a:t>check-out</a:t>
            </a:r>
            <a:r>
              <a:rPr lang="pt-BR" sz="2000" i="1" dirty="0" smtClean="0"/>
              <a:t> </a:t>
            </a:r>
          </a:p>
          <a:p>
            <a:pPr lvl="1"/>
            <a:r>
              <a:rPr lang="pt-BR" sz="2000" dirty="0" smtClean="0"/>
              <a:t>gestão da configuração e distribuição do software. </a:t>
            </a:r>
          </a:p>
          <a:p>
            <a:pPr lvl="1"/>
            <a:endParaRPr lang="pt-BR" sz="2000" dirty="0" smtClean="0"/>
          </a:p>
          <a:p>
            <a:r>
              <a:rPr lang="pt-BR" sz="2400" dirty="0" smtClean="0"/>
              <a:t>Exemplos:  Visual </a:t>
            </a:r>
            <a:r>
              <a:rPr lang="pt-BR" sz="2400" dirty="0" err="1" smtClean="0"/>
              <a:t>Sourcesafe</a:t>
            </a:r>
            <a:r>
              <a:rPr lang="pt-BR" sz="2400" dirty="0" smtClean="0"/>
              <a:t> (</a:t>
            </a:r>
            <a:r>
              <a:rPr lang="pt-BR" sz="2400" i="1" dirty="0" smtClean="0"/>
              <a:t>www.microsoft.com</a:t>
            </a:r>
            <a:r>
              <a:rPr lang="pt-BR" sz="2400" dirty="0" smtClean="0"/>
              <a:t>) e </a:t>
            </a:r>
            <a:r>
              <a:rPr lang="pt-BR" sz="2400" dirty="0" err="1" smtClean="0"/>
              <a:t>ClearQuest</a:t>
            </a:r>
            <a:r>
              <a:rPr lang="pt-BR" sz="2400" dirty="0" smtClean="0"/>
              <a:t> (</a:t>
            </a:r>
            <a:r>
              <a:rPr lang="pt-BR" sz="2400" i="1" dirty="0" smtClean="0"/>
              <a:t>www.rational.com</a:t>
            </a:r>
            <a:r>
              <a:rPr lang="pt-BR" sz="2400" dirty="0" smtClean="0"/>
              <a:t>).</a:t>
            </a:r>
            <a:endParaRPr lang="en-US" sz="2400" dirty="0" smtClean="0"/>
          </a:p>
          <a:p>
            <a:endParaRPr lang="en-US" sz="2400" dirty="0"/>
          </a:p>
        </p:txBody>
      </p:sp>
      <p:sp>
        <p:nvSpPr>
          <p:cNvPr id="7" name="Retângulo 6"/>
          <p:cNvSpPr/>
          <p:nvPr/>
        </p:nvSpPr>
        <p:spPr>
          <a:xfrm>
            <a:off x="2590800" y="6477000"/>
            <a:ext cx="4648200" cy="381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Teste</a:t>
            </a:r>
            <a:endParaRPr lang="en-US" dirty="0"/>
          </a:p>
        </p:txBody>
      </p:sp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533400" y="1752600"/>
            <a:ext cx="8229600" cy="4800600"/>
          </a:xfrm>
        </p:spPr>
        <p:txBody>
          <a:bodyPr>
            <a:normAutofit/>
          </a:bodyPr>
          <a:lstStyle/>
          <a:p>
            <a:r>
              <a:rPr lang="pt-BR" sz="2400" dirty="0" smtClean="0"/>
              <a:t>Permitem:</a:t>
            </a:r>
          </a:p>
          <a:p>
            <a:pPr lvl="1"/>
            <a:r>
              <a:rPr lang="pt-BR" sz="2400" dirty="0" smtClean="0"/>
              <a:t>Criação de regras de testes</a:t>
            </a:r>
          </a:p>
          <a:p>
            <a:pPr lvl="1"/>
            <a:r>
              <a:rPr lang="pt-BR" sz="2400" dirty="0" smtClean="0"/>
              <a:t>Geração de </a:t>
            </a:r>
            <a:r>
              <a:rPr lang="pt-BR" sz="2400" i="1" dirty="0" smtClean="0"/>
              <a:t>scripts </a:t>
            </a:r>
            <a:r>
              <a:rPr lang="pt-BR" sz="2400" dirty="0" smtClean="0"/>
              <a:t>de testes </a:t>
            </a:r>
          </a:p>
          <a:p>
            <a:pPr lvl="1"/>
            <a:r>
              <a:rPr lang="pt-BR" sz="2400" dirty="0" smtClean="0"/>
              <a:t>Definição de dados </a:t>
            </a:r>
          </a:p>
          <a:p>
            <a:pPr lvl="1"/>
            <a:r>
              <a:rPr lang="pt-BR" sz="2400" dirty="0" smtClean="0"/>
              <a:t>Controle e a gestão de erros</a:t>
            </a:r>
          </a:p>
          <a:p>
            <a:pPr lvl="1"/>
            <a:r>
              <a:rPr lang="pt-BR" sz="2400" dirty="0" smtClean="0"/>
              <a:t>Obtenção de estatísticas</a:t>
            </a:r>
          </a:p>
          <a:p>
            <a:endParaRPr lang="pt-BR" sz="2400" dirty="0" smtClean="0"/>
          </a:p>
          <a:p>
            <a:r>
              <a:rPr lang="pt-BR" sz="2400" dirty="0" smtClean="0"/>
              <a:t>Exemplos:  </a:t>
            </a:r>
            <a:r>
              <a:rPr lang="pt-BR" sz="2400" dirty="0" err="1" smtClean="0"/>
              <a:t>Suite</a:t>
            </a:r>
            <a:r>
              <a:rPr lang="pt-BR" sz="2400" dirty="0" smtClean="0"/>
              <a:t> </a:t>
            </a:r>
            <a:r>
              <a:rPr lang="pt-BR" sz="2400" dirty="0" err="1" smtClean="0"/>
              <a:t>TestStudio</a:t>
            </a:r>
            <a:r>
              <a:rPr lang="pt-BR" sz="2400" dirty="0" smtClean="0"/>
              <a:t> (</a:t>
            </a:r>
            <a:r>
              <a:rPr lang="pt-BR" sz="2400" i="1" dirty="0" smtClean="0"/>
              <a:t>www.rational.com</a:t>
            </a:r>
            <a:r>
              <a:rPr lang="pt-BR" sz="2400" dirty="0" smtClean="0"/>
              <a:t>) e </a:t>
            </a:r>
            <a:r>
              <a:rPr lang="pt-BR" sz="2400" dirty="0" err="1" smtClean="0"/>
              <a:t>TestWorks</a:t>
            </a:r>
            <a:r>
              <a:rPr lang="pt-BR" sz="2400" dirty="0" smtClean="0"/>
              <a:t> (</a:t>
            </a:r>
            <a:r>
              <a:rPr lang="pt-BR" sz="2400" i="1" dirty="0" smtClean="0">
                <a:hlinkClick r:id="rId2"/>
              </a:rPr>
              <a:t>www.soft.com</a:t>
            </a:r>
            <a:r>
              <a:rPr lang="pt-BR" sz="2400" dirty="0" smtClean="0"/>
              <a:t>), </a:t>
            </a:r>
            <a:r>
              <a:rPr lang="pt-BR" sz="2400" dirty="0" err="1" smtClean="0"/>
              <a:t>Junit</a:t>
            </a:r>
            <a:r>
              <a:rPr lang="pt-BR" sz="2400" dirty="0" smtClean="0"/>
              <a:t> .</a:t>
            </a:r>
            <a:endParaRPr lang="en-US" sz="2400" dirty="0" smtClean="0"/>
          </a:p>
          <a:p>
            <a:endParaRPr lang="en-US" sz="2400" dirty="0"/>
          </a:p>
        </p:txBody>
      </p:sp>
      <p:sp>
        <p:nvSpPr>
          <p:cNvPr id="7" name="Retângulo 6"/>
          <p:cNvSpPr/>
          <p:nvPr/>
        </p:nvSpPr>
        <p:spPr>
          <a:xfrm>
            <a:off x="2590800" y="6477000"/>
            <a:ext cx="4648200" cy="381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Orientadas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gestão</a:t>
            </a:r>
            <a:r>
              <a:rPr lang="en-US" dirty="0" smtClean="0"/>
              <a:t> de </a:t>
            </a:r>
            <a:r>
              <a:rPr lang="en-US" dirty="0" err="1" smtClean="0"/>
              <a:t>projetos</a:t>
            </a:r>
            <a:endParaRPr lang="en-US" dirty="0"/>
          </a:p>
        </p:txBody>
      </p:sp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533400" y="1752600"/>
            <a:ext cx="8229600" cy="4800600"/>
          </a:xfrm>
        </p:spPr>
        <p:txBody>
          <a:bodyPr>
            <a:normAutofit/>
          </a:bodyPr>
          <a:lstStyle/>
          <a:p>
            <a:r>
              <a:rPr lang="pt-BR" sz="2400" dirty="0" smtClean="0"/>
              <a:t>Funcionalidades:</a:t>
            </a:r>
          </a:p>
          <a:p>
            <a:pPr lvl="1"/>
            <a:r>
              <a:rPr lang="pt-BR" sz="2400" dirty="0" smtClean="0"/>
              <a:t>planejamento e estimativa de tempos, custos e recursos</a:t>
            </a:r>
          </a:p>
          <a:p>
            <a:pPr lvl="1"/>
            <a:r>
              <a:rPr lang="pt-BR" sz="2400" dirty="0" smtClean="0"/>
              <a:t>utilização e medição de recursos do projeto</a:t>
            </a:r>
          </a:p>
          <a:p>
            <a:pPr lvl="1"/>
            <a:r>
              <a:rPr lang="pt-BR" sz="2400" dirty="0" smtClean="0"/>
              <a:t>definição de responsabilidades</a:t>
            </a:r>
          </a:p>
          <a:p>
            <a:pPr lvl="1"/>
            <a:r>
              <a:rPr lang="pt-BR" sz="2400" dirty="0" smtClean="0"/>
              <a:t>auxílio na aplicação de uma metodologia de desenvolvimento de software </a:t>
            </a:r>
            <a:endParaRPr lang="en-US" sz="2400" dirty="0" smtClean="0"/>
          </a:p>
          <a:p>
            <a:endParaRPr lang="pt-BR" sz="2400" dirty="0" smtClean="0"/>
          </a:p>
          <a:p>
            <a:r>
              <a:rPr lang="pt-BR" sz="2400" dirty="0" smtClean="0"/>
              <a:t>Exemplos:  Project (</a:t>
            </a:r>
            <a:r>
              <a:rPr lang="pt-BR" sz="2400" i="1" dirty="0" smtClean="0"/>
              <a:t>www.microsoft.com</a:t>
            </a:r>
            <a:r>
              <a:rPr lang="pt-BR" sz="2400" dirty="0" smtClean="0"/>
              <a:t>) e </a:t>
            </a:r>
            <a:r>
              <a:rPr lang="pt-BR" sz="2400" dirty="0" err="1" smtClean="0"/>
              <a:t>Juggler</a:t>
            </a:r>
            <a:r>
              <a:rPr lang="pt-BR" sz="2400" dirty="0" smtClean="0"/>
              <a:t> (</a:t>
            </a:r>
            <a:r>
              <a:rPr lang="pt-BR" sz="2400" i="1" u="sng" dirty="0" smtClean="0">
                <a:hlinkClick r:id="rId2"/>
              </a:rPr>
              <a:t>www.cse.dcu.ie/catalyst</a:t>
            </a:r>
            <a:r>
              <a:rPr lang="pt-BR" sz="2400" dirty="0" smtClean="0"/>
              <a:t>).</a:t>
            </a:r>
            <a:endParaRPr lang="en-US" sz="2400" dirty="0" smtClean="0"/>
          </a:p>
          <a:p>
            <a:endParaRPr lang="en-US" sz="2400" dirty="0"/>
          </a:p>
        </p:txBody>
      </p:sp>
      <p:sp>
        <p:nvSpPr>
          <p:cNvPr id="7" name="Retângulo 6"/>
          <p:cNvSpPr/>
          <p:nvPr/>
        </p:nvSpPr>
        <p:spPr>
          <a:xfrm>
            <a:off x="2590800" y="6477000"/>
            <a:ext cx="4648200" cy="381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Categoria</a:t>
            </a:r>
            <a:r>
              <a:rPr lang="en-US" dirty="0" smtClean="0"/>
              <a:t>: </a:t>
            </a:r>
            <a:r>
              <a:rPr lang="en-US" dirty="0" err="1" smtClean="0"/>
              <a:t>Função</a:t>
            </a:r>
            <a:endParaRPr lang="en-US" dirty="0"/>
          </a:p>
        </p:txBody>
      </p:sp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533400" y="1752600"/>
            <a:ext cx="8229600" cy="4800600"/>
          </a:xfrm>
        </p:spPr>
        <p:txBody>
          <a:bodyPr>
            <a:normAutofit/>
          </a:bodyPr>
          <a:lstStyle/>
          <a:p>
            <a:r>
              <a:rPr lang="en-US" sz="2200" dirty="0" smtClean="0"/>
              <a:t>Pressman (2002) subdivide </a:t>
            </a:r>
            <a:r>
              <a:rPr lang="en-US" sz="2200" dirty="0" err="1" smtClean="0"/>
              <a:t>nas</a:t>
            </a:r>
            <a:r>
              <a:rPr lang="en-US" sz="2200" dirty="0" smtClean="0"/>
              <a:t> </a:t>
            </a:r>
            <a:r>
              <a:rPr lang="en-US" sz="2200" dirty="0" err="1" smtClean="0"/>
              <a:t>seguintes</a:t>
            </a:r>
            <a:r>
              <a:rPr lang="en-US" sz="2200" dirty="0" smtClean="0"/>
              <a:t> </a:t>
            </a:r>
            <a:r>
              <a:rPr lang="en-US" sz="2200" dirty="0" err="1" smtClean="0"/>
              <a:t>categorias</a:t>
            </a:r>
            <a:r>
              <a:rPr lang="en-US" sz="2200" dirty="0" smtClean="0"/>
              <a:t>:</a:t>
            </a:r>
          </a:p>
          <a:p>
            <a:pPr lvl="1"/>
            <a:r>
              <a:rPr lang="en-US" sz="2200" dirty="0" err="1" smtClean="0"/>
              <a:t>Ferramentas</a:t>
            </a:r>
            <a:r>
              <a:rPr lang="en-US" sz="2200" dirty="0" smtClean="0"/>
              <a:t> de </a:t>
            </a:r>
            <a:r>
              <a:rPr lang="en-US" sz="2200" dirty="0" err="1" smtClean="0"/>
              <a:t>engenharia</a:t>
            </a:r>
            <a:r>
              <a:rPr lang="en-US" sz="2200" dirty="0" smtClean="0"/>
              <a:t> de </a:t>
            </a:r>
            <a:r>
              <a:rPr lang="en-US" sz="2200" dirty="0" err="1" smtClean="0"/>
              <a:t>processo</a:t>
            </a:r>
            <a:r>
              <a:rPr lang="en-US" sz="2200" dirty="0" smtClean="0"/>
              <a:t> de </a:t>
            </a:r>
            <a:r>
              <a:rPr lang="en-US" sz="2200" dirty="0" err="1" smtClean="0"/>
              <a:t>negócio</a:t>
            </a:r>
            <a:endParaRPr lang="en-US" sz="2200" dirty="0" smtClean="0"/>
          </a:p>
          <a:p>
            <a:pPr lvl="1"/>
            <a:r>
              <a:rPr lang="en-US" sz="2200" dirty="0" err="1" smtClean="0"/>
              <a:t>Ferramentas</a:t>
            </a:r>
            <a:r>
              <a:rPr lang="en-US" sz="2200" dirty="0" smtClean="0"/>
              <a:t> de </a:t>
            </a:r>
            <a:r>
              <a:rPr lang="en-US" sz="2200" dirty="0" err="1" smtClean="0"/>
              <a:t>modelagem</a:t>
            </a:r>
            <a:r>
              <a:rPr lang="en-US" sz="2200" dirty="0" smtClean="0"/>
              <a:t> e </a:t>
            </a:r>
            <a:r>
              <a:rPr lang="en-US" sz="2200" dirty="0" err="1" smtClean="0"/>
              <a:t>gestão</a:t>
            </a:r>
            <a:r>
              <a:rPr lang="en-US" sz="2200" dirty="0" smtClean="0"/>
              <a:t> de </a:t>
            </a:r>
            <a:r>
              <a:rPr lang="en-US" sz="2200" dirty="0" err="1" smtClean="0"/>
              <a:t>processo</a:t>
            </a:r>
            <a:endParaRPr lang="en-US" sz="2200" dirty="0" smtClean="0"/>
          </a:p>
          <a:p>
            <a:pPr lvl="1"/>
            <a:r>
              <a:rPr lang="en-US" sz="2200" dirty="0" err="1" smtClean="0"/>
              <a:t>Ferramentas</a:t>
            </a:r>
            <a:r>
              <a:rPr lang="en-US" sz="2200" dirty="0" smtClean="0"/>
              <a:t> de </a:t>
            </a:r>
            <a:r>
              <a:rPr lang="en-US" sz="2200" dirty="0" err="1" smtClean="0"/>
              <a:t>planejamento</a:t>
            </a:r>
            <a:r>
              <a:rPr lang="en-US" sz="2200" dirty="0" smtClean="0"/>
              <a:t> de </a:t>
            </a:r>
            <a:r>
              <a:rPr lang="en-US" sz="2200" dirty="0" err="1" smtClean="0"/>
              <a:t>projeto</a:t>
            </a:r>
            <a:endParaRPr lang="en-US" sz="2200" dirty="0" smtClean="0"/>
          </a:p>
          <a:p>
            <a:pPr lvl="1"/>
            <a:r>
              <a:rPr lang="en-US" sz="2200" dirty="0" err="1" smtClean="0"/>
              <a:t>Ferramentas</a:t>
            </a:r>
            <a:r>
              <a:rPr lang="en-US" sz="2200" dirty="0" smtClean="0"/>
              <a:t> de </a:t>
            </a:r>
            <a:r>
              <a:rPr lang="en-US" sz="2200" dirty="0" err="1" smtClean="0"/>
              <a:t>análise</a:t>
            </a:r>
            <a:r>
              <a:rPr lang="en-US" sz="2200" dirty="0" smtClean="0"/>
              <a:t> de </a:t>
            </a:r>
            <a:r>
              <a:rPr lang="en-US" sz="2200" dirty="0" err="1" smtClean="0"/>
              <a:t>risco</a:t>
            </a:r>
            <a:endParaRPr lang="en-US" sz="2200" dirty="0" smtClean="0"/>
          </a:p>
          <a:p>
            <a:pPr lvl="1"/>
            <a:r>
              <a:rPr lang="en-US" sz="2200" dirty="0" err="1" smtClean="0"/>
              <a:t>Ferramentas</a:t>
            </a:r>
            <a:r>
              <a:rPr lang="en-US" sz="2200" dirty="0" smtClean="0"/>
              <a:t> de </a:t>
            </a:r>
            <a:r>
              <a:rPr lang="en-US" sz="2200" dirty="0" err="1" smtClean="0"/>
              <a:t>gestão</a:t>
            </a:r>
            <a:r>
              <a:rPr lang="en-US" sz="2200" dirty="0" smtClean="0"/>
              <a:t> de </a:t>
            </a:r>
            <a:r>
              <a:rPr lang="en-US" sz="2200" dirty="0" err="1" smtClean="0"/>
              <a:t>projeto</a:t>
            </a:r>
            <a:endParaRPr lang="en-US" sz="2200" dirty="0" smtClean="0"/>
          </a:p>
          <a:p>
            <a:pPr lvl="1"/>
            <a:r>
              <a:rPr lang="en-US" sz="2200" dirty="0" err="1" smtClean="0"/>
              <a:t>Ferramentas</a:t>
            </a:r>
            <a:r>
              <a:rPr lang="en-US" sz="2200" dirty="0" smtClean="0"/>
              <a:t> de </a:t>
            </a:r>
            <a:r>
              <a:rPr lang="en-US" sz="2200" dirty="0" err="1" smtClean="0"/>
              <a:t>rastreamento</a:t>
            </a:r>
            <a:r>
              <a:rPr lang="en-US" sz="2200" dirty="0" smtClean="0"/>
              <a:t> de </a:t>
            </a:r>
            <a:r>
              <a:rPr lang="en-US" sz="2200" dirty="0" err="1" smtClean="0"/>
              <a:t>requisitos</a:t>
            </a:r>
            <a:endParaRPr lang="en-US" sz="2200" dirty="0" smtClean="0"/>
          </a:p>
          <a:p>
            <a:pPr lvl="1"/>
            <a:r>
              <a:rPr lang="en-US" sz="2200" dirty="0" err="1" smtClean="0"/>
              <a:t>Ferramentas</a:t>
            </a:r>
            <a:r>
              <a:rPr lang="en-US" sz="2200" dirty="0" smtClean="0"/>
              <a:t> de </a:t>
            </a:r>
            <a:r>
              <a:rPr lang="en-US" sz="2200" dirty="0" err="1" smtClean="0"/>
              <a:t>métricas</a:t>
            </a:r>
            <a:r>
              <a:rPr lang="en-US" sz="2200" dirty="0" smtClean="0"/>
              <a:t> e </a:t>
            </a:r>
            <a:r>
              <a:rPr lang="en-US" sz="2200" dirty="0" err="1" smtClean="0"/>
              <a:t>gestão</a:t>
            </a:r>
            <a:endParaRPr lang="en-US" sz="2200" dirty="0" smtClean="0"/>
          </a:p>
          <a:p>
            <a:pPr lvl="1"/>
            <a:r>
              <a:rPr lang="en-US" sz="2200" dirty="0" err="1" smtClean="0"/>
              <a:t>Ferramentas</a:t>
            </a:r>
            <a:r>
              <a:rPr lang="en-US" sz="2200" dirty="0" smtClean="0"/>
              <a:t> de </a:t>
            </a:r>
            <a:r>
              <a:rPr lang="en-US" sz="2200" dirty="0" err="1" smtClean="0"/>
              <a:t>documentação</a:t>
            </a:r>
            <a:endParaRPr lang="en-US" sz="2200" dirty="0" smtClean="0"/>
          </a:p>
          <a:p>
            <a:endParaRPr lang="en-US" sz="2400" dirty="0"/>
          </a:p>
        </p:txBody>
      </p:sp>
      <p:sp>
        <p:nvSpPr>
          <p:cNvPr id="7" name="Retângulo 6"/>
          <p:cNvSpPr/>
          <p:nvPr/>
        </p:nvSpPr>
        <p:spPr>
          <a:xfrm>
            <a:off x="2590800" y="6477000"/>
            <a:ext cx="4648200" cy="381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Categoria</a:t>
            </a:r>
            <a:r>
              <a:rPr lang="en-US" dirty="0" smtClean="0"/>
              <a:t>: </a:t>
            </a:r>
            <a:r>
              <a:rPr lang="en-US" dirty="0" err="1" smtClean="0"/>
              <a:t>Função</a:t>
            </a:r>
            <a:r>
              <a:rPr lang="en-US" dirty="0" smtClean="0"/>
              <a:t> (cont.)</a:t>
            </a:r>
            <a:endParaRPr lang="en-US" dirty="0"/>
          </a:p>
        </p:txBody>
      </p:sp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533400" y="1752600"/>
            <a:ext cx="8229600" cy="4800600"/>
          </a:xfrm>
        </p:spPr>
        <p:txBody>
          <a:bodyPr>
            <a:normAutofit/>
          </a:bodyPr>
          <a:lstStyle/>
          <a:p>
            <a:r>
              <a:rPr lang="en-US" sz="2200" dirty="0" smtClean="0"/>
              <a:t>Pressman (2002) subdivide </a:t>
            </a:r>
            <a:r>
              <a:rPr lang="en-US" sz="2200" dirty="0" err="1" smtClean="0"/>
              <a:t>nas</a:t>
            </a:r>
            <a:r>
              <a:rPr lang="en-US" sz="2200" dirty="0" smtClean="0"/>
              <a:t> </a:t>
            </a:r>
            <a:r>
              <a:rPr lang="en-US" sz="2200" dirty="0" err="1" smtClean="0"/>
              <a:t>seguintes</a:t>
            </a:r>
            <a:r>
              <a:rPr lang="en-US" sz="2200" dirty="0" smtClean="0"/>
              <a:t> </a:t>
            </a:r>
            <a:r>
              <a:rPr lang="en-US" sz="2200" dirty="0" err="1" smtClean="0"/>
              <a:t>categorias</a:t>
            </a:r>
            <a:r>
              <a:rPr lang="en-US" sz="2200" dirty="0" smtClean="0"/>
              <a:t>:</a:t>
            </a:r>
          </a:p>
          <a:p>
            <a:pPr lvl="1"/>
            <a:r>
              <a:rPr lang="en-US" sz="2200" dirty="0" err="1" smtClean="0"/>
              <a:t>Ferramentas</a:t>
            </a:r>
            <a:r>
              <a:rPr lang="en-US" sz="2200" dirty="0" smtClean="0"/>
              <a:t> de software </a:t>
            </a:r>
            <a:r>
              <a:rPr lang="en-US" sz="2200" dirty="0" err="1" smtClean="0"/>
              <a:t>básico</a:t>
            </a:r>
            <a:endParaRPr lang="en-US" sz="2200" dirty="0" smtClean="0"/>
          </a:p>
          <a:p>
            <a:pPr lvl="1"/>
            <a:r>
              <a:rPr lang="en-US" sz="2200" dirty="0" err="1" smtClean="0"/>
              <a:t>Ferramentas</a:t>
            </a:r>
            <a:r>
              <a:rPr lang="en-US" sz="2200" dirty="0" smtClean="0"/>
              <a:t> de </a:t>
            </a:r>
            <a:r>
              <a:rPr lang="en-US" sz="2200" dirty="0" err="1" smtClean="0"/>
              <a:t>garantia</a:t>
            </a:r>
            <a:r>
              <a:rPr lang="en-US" sz="2200" dirty="0" smtClean="0"/>
              <a:t>  </a:t>
            </a:r>
            <a:r>
              <a:rPr lang="en-US" sz="2200" dirty="0" err="1" smtClean="0"/>
              <a:t>da</a:t>
            </a:r>
            <a:r>
              <a:rPr lang="en-US" sz="2200" dirty="0" smtClean="0"/>
              <a:t> </a:t>
            </a:r>
            <a:r>
              <a:rPr lang="en-US" sz="2200" dirty="0" err="1" smtClean="0"/>
              <a:t>qualidade</a:t>
            </a:r>
            <a:endParaRPr lang="en-US" sz="2200" dirty="0" smtClean="0"/>
          </a:p>
          <a:p>
            <a:pPr lvl="1"/>
            <a:r>
              <a:rPr lang="en-US" sz="2200" dirty="0" err="1" smtClean="0"/>
              <a:t>Ferramenta</a:t>
            </a:r>
            <a:r>
              <a:rPr lang="en-US" sz="2200" dirty="0" smtClean="0"/>
              <a:t> de </a:t>
            </a:r>
            <a:r>
              <a:rPr lang="en-US" sz="2200" dirty="0" err="1" smtClean="0"/>
              <a:t>gestão</a:t>
            </a:r>
            <a:r>
              <a:rPr lang="en-US" sz="2200" dirty="0" smtClean="0"/>
              <a:t> de base de dados</a:t>
            </a:r>
          </a:p>
          <a:p>
            <a:pPr lvl="1"/>
            <a:r>
              <a:rPr lang="en-US" sz="2200" dirty="0" err="1" smtClean="0"/>
              <a:t>Ferramentas</a:t>
            </a:r>
            <a:r>
              <a:rPr lang="en-US" sz="2200" dirty="0" smtClean="0"/>
              <a:t> de </a:t>
            </a:r>
            <a:r>
              <a:rPr lang="en-US" sz="2200" dirty="0" err="1" smtClean="0"/>
              <a:t>gestão</a:t>
            </a:r>
            <a:r>
              <a:rPr lang="en-US" sz="2200" dirty="0" smtClean="0"/>
              <a:t> de </a:t>
            </a:r>
            <a:r>
              <a:rPr lang="en-US" sz="2200" dirty="0" err="1" smtClean="0"/>
              <a:t>configuração</a:t>
            </a:r>
            <a:r>
              <a:rPr lang="en-US" sz="2200" dirty="0" smtClean="0"/>
              <a:t> de software</a:t>
            </a:r>
          </a:p>
          <a:p>
            <a:pPr lvl="1"/>
            <a:r>
              <a:rPr lang="en-US" sz="2200" dirty="0" err="1" smtClean="0"/>
              <a:t>Ferramentas</a:t>
            </a:r>
            <a:r>
              <a:rPr lang="en-US" sz="2200" dirty="0" smtClean="0"/>
              <a:t> de </a:t>
            </a:r>
            <a:r>
              <a:rPr lang="en-US" sz="2200" dirty="0" err="1" smtClean="0"/>
              <a:t>análise</a:t>
            </a:r>
            <a:r>
              <a:rPr lang="en-US" sz="2200" dirty="0" smtClean="0"/>
              <a:t> e </a:t>
            </a:r>
            <a:r>
              <a:rPr lang="en-US" sz="2200" dirty="0" err="1" smtClean="0"/>
              <a:t>projeto</a:t>
            </a:r>
            <a:endParaRPr lang="en-US" sz="2200" dirty="0" smtClean="0"/>
          </a:p>
          <a:p>
            <a:pPr lvl="1"/>
            <a:r>
              <a:rPr lang="en-US" sz="2200" dirty="0" err="1" smtClean="0"/>
              <a:t>Ferramentas</a:t>
            </a:r>
            <a:r>
              <a:rPr lang="en-US" sz="2200" dirty="0" smtClean="0"/>
              <a:t> PRO/SIM</a:t>
            </a:r>
          </a:p>
          <a:p>
            <a:pPr lvl="1"/>
            <a:r>
              <a:rPr lang="en-US" sz="2200" dirty="0" err="1" smtClean="0"/>
              <a:t>Ferramentas</a:t>
            </a:r>
            <a:r>
              <a:rPr lang="en-US" sz="2200" dirty="0" smtClean="0"/>
              <a:t> de </a:t>
            </a:r>
            <a:r>
              <a:rPr lang="en-US" sz="2200" dirty="0" err="1" smtClean="0"/>
              <a:t>projeto</a:t>
            </a:r>
            <a:r>
              <a:rPr lang="en-US" sz="2200" dirty="0" smtClean="0"/>
              <a:t> e </a:t>
            </a:r>
            <a:r>
              <a:rPr lang="en-US" sz="2200" dirty="0" err="1" smtClean="0"/>
              <a:t>desenvolvimento</a:t>
            </a:r>
            <a:r>
              <a:rPr lang="en-US" sz="2200" dirty="0" smtClean="0"/>
              <a:t> de interfaces</a:t>
            </a:r>
          </a:p>
          <a:p>
            <a:endParaRPr lang="en-US" sz="2400" dirty="0"/>
          </a:p>
        </p:txBody>
      </p:sp>
      <p:sp>
        <p:nvSpPr>
          <p:cNvPr id="7" name="Retângulo 6"/>
          <p:cNvSpPr/>
          <p:nvPr/>
        </p:nvSpPr>
        <p:spPr>
          <a:xfrm>
            <a:off x="2590800" y="6477000"/>
            <a:ext cx="4648200" cy="381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 </a:t>
            </a:r>
            <a:r>
              <a:rPr lang="en-US" dirty="0" err="1" smtClean="0"/>
              <a:t>Introdução</a:t>
            </a:r>
            <a:endParaRPr lang="en-US" dirty="0"/>
          </a:p>
        </p:txBody>
      </p:sp>
      <p:sp>
        <p:nvSpPr>
          <p:cNvPr id="5" name="CaixaDeTexto 4"/>
          <p:cNvSpPr txBox="1"/>
          <p:nvPr/>
        </p:nvSpPr>
        <p:spPr>
          <a:xfrm>
            <a:off x="2438400" y="6400800"/>
            <a:ext cx="441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Fonte</a:t>
            </a:r>
            <a:r>
              <a:rPr lang="en-US" dirty="0" smtClean="0"/>
              <a:t>: Getty Images</a:t>
            </a:r>
            <a:endParaRPr lang="en-US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2286000"/>
            <a:ext cx="6903404" cy="421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Categoria</a:t>
            </a:r>
            <a:r>
              <a:rPr lang="en-US" dirty="0" smtClean="0"/>
              <a:t>: </a:t>
            </a:r>
            <a:r>
              <a:rPr lang="en-US" dirty="0" err="1" smtClean="0"/>
              <a:t>Função</a:t>
            </a:r>
            <a:r>
              <a:rPr lang="en-US" dirty="0" smtClean="0"/>
              <a:t> (cont.)</a:t>
            </a:r>
            <a:endParaRPr lang="en-US" dirty="0"/>
          </a:p>
        </p:txBody>
      </p:sp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533400" y="1752600"/>
            <a:ext cx="8229600" cy="4800600"/>
          </a:xfrm>
        </p:spPr>
        <p:txBody>
          <a:bodyPr>
            <a:normAutofit/>
          </a:bodyPr>
          <a:lstStyle/>
          <a:p>
            <a:r>
              <a:rPr lang="en-US" sz="2200" dirty="0" smtClean="0"/>
              <a:t>Pressman (2002) subdivide </a:t>
            </a:r>
            <a:r>
              <a:rPr lang="en-US" sz="2200" dirty="0" err="1" smtClean="0"/>
              <a:t>nas</a:t>
            </a:r>
            <a:r>
              <a:rPr lang="en-US" sz="2200" dirty="0" smtClean="0"/>
              <a:t> </a:t>
            </a:r>
            <a:r>
              <a:rPr lang="en-US" sz="2200" dirty="0" err="1" smtClean="0"/>
              <a:t>seguintes</a:t>
            </a:r>
            <a:r>
              <a:rPr lang="en-US" sz="2200" dirty="0" smtClean="0"/>
              <a:t> </a:t>
            </a:r>
            <a:r>
              <a:rPr lang="en-US" sz="2200" dirty="0" err="1" smtClean="0"/>
              <a:t>categorias</a:t>
            </a:r>
            <a:r>
              <a:rPr lang="en-US" sz="2200" dirty="0" smtClean="0"/>
              <a:t>:</a:t>
            </a:r>
          </a:p>
          <a:p>
            <a:pPr lvl="1"/>
            <a:r>
              <a:rPr lang="en-US" sz="2200" dirty="0" err="1" smtClean="0"/>
              <a:t>Ferramentas</a:t>
            </a:r>
            <a:r>
              <a:rPr lang="en-US" sz="2200" dirty="0" smtClean="0"/>
              <a:t> de </a:t>
            </a:r>
            <a:r>
              <a:rPr lang="en-US" sz="2200" dirty="0" err="1" smtClean="0"/>
              <a:t>prototipação</a:t>
            </a:r>
            <a:endParaRPr lang="en-US" sz="2200" dirty="0" smtClean="0"/>
          </a:p>
          <a:p>
            <a:pPr lvl="1"/>
            <a:r>
              <a:rPr lang="en-US" sz="2200" dirty="0" err="1" smtClean="0"/>
              <a:t>Ferramentas</a:t>
            </a:r>
            <a:r>
              <a:rPr lang="en-US" sz="2200" dirty="0" smtClean="0"/>
              <a:t> de </a:t>
            </a:r>
            <a:r>
              <a:rPr lang="en-US" sz="2200" dirty="0" err="1" smtClean="0"/>
              <a:t>programação</a:t>
            </a:r>
            <a:endParaRPr lang="en-US" sz="2200" dirty="0" smtClean="0"/>
          </a:p>
          <a:p>
            <a:pPr lvl="1"/>
            <a:r>
              <a:rPr lang="en-US" sz="2200" dirty="0" err="1" smtClean="0"/>
              <a:t>Ferramentas</a:t>
            </a:r>
            <a:r>
              <a:rPr lang="en-US" sz="2200" dirty="0" smtClean="0"/>
              <a:t> de </a:t>
            </a:r>
            <a:r>
              <a:rPr lang="en-US" sz="2200" dirty="0" err="1" smtClean="0"/>
              <a:t>desenvolvimento</a:t>
            </a:r>
            <a:r>
              <a:rPr lang="en-US" sz="2200" dirty="0" smtClean="0"/>
              <a:t> Web</a:t>
            </a:r>
          </a:p>
          <a:p>
            <a:pPr lvl="1"/>
            <a:r>
              <a:rPr lang="en-US" sz="2200" dirty="0" err="1" smtClean="0"/>
              <a:t>Ferramentas</a:t>
            </a:r>
            <a:r>
              <a:rPr lang="en-US" sz="2200" dirty="0" smtClean="0"/>
              <a:t> de </a:t>
            </a:r>
            <a:r>
              <a:rPr lang="en-US" sz="2200" dirty="0" err="1" smtClean="0"/>
              <a:t>integração</a:t>
            </a:r>
            <a:r>
              <a:rPr lang="en-US" sz="2200" dirty="0" smtClean="0"/>
              <a:t> e </a:t>
            </a:r>
            <a:r>
              <a:rPr lang="en-US" sz="2200" dirty="0" err="1" smtClean="0"/>
              <a:t>teste</a:t>
            </a:r>
            <a:endParaRPr lang="en-US" sz="2200" dirty="0" smtClean="0"/>
          </a:p>
          <a:p>
            <a:pPr lvl="1"/>
            <a:r>
              <a:rPr lang="en-US" sz="2200" dirty="0" err="1" smtClean="0"/>
              <a:t>Ferramentas</a:t>
            </a:r>
            <a:r>
              <a:rPr lang="en-US" sz="2200" dirty="0" smtClean="0"/>
              <a:t> de </a:t>
            </a:r>
            <a:r>
              <a:rPr lang="en-US" sz="2200" dirty="0" err="1" smtClean="0"/>
              <a:t>análise</a:t>
            </a:r>
            <a:r>
              <a:rPr lang="en-US" sz="2200" dirty="0" smtClean="0"/>
              <a:t> </a:t>
            </a:r>
            <a:r>
              <a:rPr lang="en-US" sz="2200" dirty="0" err="1" smtClean="0"/>
              <a:t>estatística</a:t>
            </a:r>
            <a:endParaRPr lang="en-US" sz="2200" dirty="0" smtClean="0"/>
          </a:p>
          <a:p>
            <a:pPr lvl="1"/>
            <a:r>
              <a:rPr lang="en-US" sz="2200" dirty="0" err="1" smtClean="0"/>
              <a:t>Ferramenta</a:t>
            </a:r>
            <a:r>
              <a:rPr lang="en-US" sz="2200" dirty="0" smtClean="0"/>
              <a:t> de </a:t>
            </a:r>
            <a:r>
              <a:rPr lang="en-US" sz="2200" dirty="0" err="1" smtClean="0"/>
              <a:t>análise</a:t>
            </a:r>
            <a:r>
              <a:rPr lang="en-US" sz="2200" dirty="0" smtClean="0"/>
              <a:t> </a:t>
            </a:r>
            <a:r>
              <a:rPr lang="en-US" sz="2200" dirty="0" err="1" smtClean="0"/>
              <a:t>dinâmica</a:t>
            </a:r>
            <a:endParaRPr lang="en-US" sz="2200" dirty="0" smtClean="0"/>
          </a:p>
          <a:p>
            <a:pPr lvl="1"/>
            <a:r>
              <a:rPr lang="en-US" sz="2200" dirty="0" err="1" smtClean="0"/>
              <a:t>Ferramentas</a:t>
            </a:r>
            <a:r>
              <a:rPr lang="en-US" sz="2200" dirty="0" smtClean="0"/>
              <a:t> de </a:t>
            </a:r>
            <a:r>
              <a:rPr lang="en-US" sz="2200" dirty="0" err="1" smtClean="0"/>
              <a:t>gestão</a:t>
            </a:r>
            <a:r>
              <a:rPr lang="en-US" sz="2200" dirty="0" smtClean="0"/>
              <a:t> de </a:t>
            </a:r>
            <a:r>
              <a:rPr lang="en-US" sz="2200" dirty="0" err="1" smtClean="0"/>
              <a:t>teste</a:t>
            </a:r>
            <a:endParaRPr lang="en-US" sz="2200" dirty="0" smtClean="0"/>
          </a:p>
          <a:p>
            <a:pPr lvl="1"/>
            <a:r>
              <a:rPr lang="en-US" sz="2200" dirty="0" err="1" smtClean="0"/>
              <a:t>Ferramentas</a:t>
            </a:r>
            <a:r>
              <a:rPr lang="en-US" sz="2200" dirty="0" smtClean="0"/>
              <a:t> de </a:t>
            </a:r>
            <a:r>
              <a:rPr lang="en-US" sz="2200" dirty="0" err="1" smtClean="0"/>
              <a:t>teste</a:t>
            </a:r>
            <a:r>
              <a:rPr lang="en-US" sz="2200" dirty="0" smtClean="0"/>
              <a:t> </a:t>
            </a:r>
            <a:r>
              <a:rPr lang="en-US" sz="2200" dirty="0" err="1" smtClean="0"/>
              <a:t>cliente</a:t>
            </a:r>
            <a:r>
              <a:rPr lang="en-US" sz="2200" dirty="0" smtClean="0"/>
              <a:t>/</a:t>
            </a:r>
            <a:r>
              <a:rPr lang="en-US" sz="2200" dirty="0" err="1" smtClean="0"/>
              <a:t>servidor</a:t>
            </a:r>
            <a:endParaRPr lang="en-US" sz="2200" dirty="0" smtClean="0"/>
          </a:p>
          <a:p>
            <a:pPr lvl="1"/>
            <a:r>
              <a:rPr lang="en-US" sz="2200" dirty="0" err="1" smtClean="0"/>
              <a:t>Ferramentas</a:t>
            </a:r>
            <a:r>
              <a:rPr lang="en-US" sz="2200" dirty="0" smtClean="0"/>
              <a:t> de </a:t>
            </a:r>
            <a:r>
              <a:rPr lang="en-US" sz="2200" dirty="0" err="1" smtClean="0"/>
              <a:t>reengenharia</a:t>
            </a:r>
            <a:endParaRPr lang="en-US" sz="2200" dirty="0" smtClean="0"/>
          </a:p>
          <a:p>
            <a:endParaRPr lang="en-US" sz="2400" dirty="0"/>
          </a:p>
        </p:txBody>
      </p:sp>
      <p:sp>
        <p:nvSpPr>
          <p:cNvPr id="7" name="Retângulo 6"/>
          <p:cNvSpPr/>
          <p:nvPr/>
        </p:nvSpPr>
        <p:spPr>
          <a:xfrm>
            <a:off x="2590800" y="6477000"/>
            <a:ext cx="4648200" cy="381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err="1" smtClean="0"/>
              <a:t>Exemplo</a:t>
            </a:r>
            <a:r>
              <a:rPr lang="en-US" sz="3600" dirty="0" smtClean="0"/>
              <a:t> de </a:t>
            </a:r>
            <a:r>
              <a:rPr lang="en-US" sz="3600" dirty="0" err="1" smtClean="0"/>
              <a:t>ferramentas</a:t>
            </a:r>
            <a:r>
              <a:rPr lang="en-US" sz="3600" dirty="0" smtClean="0"/>
              <a:t> de </a:t>
            </a:r>
            <a:r>
              <a:rPr lang="en-US" sz="3600" dirty="0" err="1" smtClean="0"/>
              <a:t>prototipação</a:t>
            </a:r>
            <a:endParaRPr lang="en-US" sz="3600" dirty="0"/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52975" y="1389018"/>
            <a:ext cx="4086225" cy="5468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aixaDeTexto 5"/>
          <p:cNvSpPr txBox="1"/>
          <p:nvPr/>
        </p:nvSpPr>
        <p:spPr>
          <a:xfrm>
            <a:off x="3200400" y="1676400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err="1" smtClean="0"/>
              <a:t>Balsamiq</a:t>
            </a:r>
            <a:endParaRPr lang="en-US" dirty="0"/>
          </a:p>
        </p:txBody>
      </p:sp>
      <p:sp>
        <p:nvSpPr>
          <p:cNvPr id="7" name="CaixaDeTexto 6"/>
          <p:cNvSpPr txBox="1"/>
          <p:nvPr/>
        </p:nvSpPr>
        <p:spPr>
          <a:xfrm>
            <a:off x="6934200" y="1676400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Interface Builder</a:t>
            </a:r>
            <a:endParaRPr lang="en-US" dirty="0"/>
          </a:p>
        </p:txBody>
      </p:sp>
      <p:sp>
        <p:nvSpPr>
          <p:cNvPr id="8" name="CaixaDeTexto 7"/>
          <p:cNvSpPr txBox="1"/>
          <p:nvPr/>
        </p:nvSpPr>
        <p:spPr>
          <a:xfrm>
            <a:off x="685800" y="5029200"/>
            <a:ext cx="3733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err="1" smtClean="0"/>
              <a:t>Fonte</a:t>
            </a:r>
            <a:r>
              <a:rPr lang="en-US" dirty="0" smtClean="0"/>
              <a:t>:</a:t>
            </a:r>
          </a:p>
          <a:p>
            <a:pPr algn="r"/>
            <a:r>
              <a:rPr lang="en-US" dirty="0" err="1" smtClean="0"/>
              <a:t>Canappi</a:t>
            </a:r>
            <a:r>
              <a:rPr lang="en-US" dirty="0" smtClean="0"/>
              <a:t> - </a:t>
            </a:r>
            <a:r>
              <a:rPr lang="en-US" dirty="0" smtClean="0">
                <a:hlinkClick r:id="rId3"/>
              </a:rPr>
              <a:t>http://www.canappi.com</a:t>
            </a:r>
            <a:endParaRPr lang="en-US" dirty="0" smtClean="0"/>
          </a:p>
          <a:p>
            <a:pPr algn="r"/>
            <a:r>
              <a:rPr lang="en-US" dirty="0" err="1" smtClean="0"/>
              <a:t>Balsamiq</a:t>
            </a:r>
            <a:r>
              <a:rPr lang="en-US" dirty="0" smtClean="0"/>
              <a:t> - </a:t>
            </a:r>
            <a:r>
              <a:rPr lang="en-US" i="1" dirty="0" smtClean="0">
                <a:hlinkClick r:id="rId4"/>
              </a:rPr>
              <a:t>www.</a:t>
            </a:r>
            <a:r>
              <a:rPr lang="en-US" b="1" i="1" dirty="0" smtClean="0">
                <a:hlinkClick r:id="rId4"/>
              </a:rPr>
              <a:t>balsamiq</a:t>
            </a:r>
            <a:r>
              <a:rPr lang="en-US" i="1" dirty="0" smtClean="0">
                <a:hlinkClick r:id="rId4"/>
              </a:rPr>
              <a:t>.com</a:t>
            </a:r>
            <a:endParaRPr lang="en-US" i="1" dirty="0" smtClean="0"/>
          </a:p>
          <a:p>
            <a:pPr algn="r"/>
            <a:r>
              <a:rPr lang="en-US" i="1" dirty="0" smtClean="0"/>
              <a:t>Interface Builder - https://developer.apple.com/technologies/tools/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8400" y="3962400"/>
            <a:ext cx="28956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5. </a:t>
            </a:r>
            <a:r>
              <a:rPr lang="en-US" dirty="0" err="1" smtClean="0"/>
              <a:t>Ambientes</a:t>
            </a:r>
            <a:r>
              <a:rPr lang="en-US" dirty="0" smtClean="0"/>
              <a:t> Case </a:t>
            </a:r>
            <a:r>
              <a:rPr lang="en-US" dirty="0" err="1" smtClean="0"/>
              <a:t>Integrados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i="1" dirty="0" err="1" smtClean="0"/>
              <a:t>i</a:t>
            </a:r>
            <a:r>
              <a:rPr lang="en-US" i="1" dirty="0" smtClean="0"/>
              <a:t>-Case</a:t>
            </a:r>
            <a:r>
              <a:rPr lang="en-US" dirty="0" smtClean="0"/>
              <a:t> – </a:t>
            </a:r>
            <a:r>
              <a:rPr lang="en-US" dirty="0" err="1" smtClean="0"/>
              <a:t>benefícios</a:t>
            </a:r>
            <a:r>
              <a:rPr lang="en-US" dirty="0" smtClean="0"/>
              <a:t>:</a:t>
            </a:r>
          </a:p>
          <a:p>
            <a:pPr lvl="1"/>
            <a:r>
              <a:rPr lang="pt-BR" dirty="0" smtClean="0"/>
              <a:t>Transferência constante de informações</a:t>
            </a:r>
            <a:endParaRPr lang="en-US" dirty="0" smtClean="0"/>
          </a:p>
          <a:p>
            <a:pPr lvl="1"/>
            <a:r>
              <a:rPr lang="pt-BR" dirty="0" smtClean="0"/>
              <a:t>Redução do esforço necessário para realizar atividades guarda-chuva</a:t>
            </a:r>
            <a:endParaRPr lang="en-US" dirty="0" smtClean="0"/>
          </a:p>
          <a:p>
            <a:pPr lvl="1"/>
            <a:r>
              <a:rPr lang="pt-BR" dirty="0" smtClean="0"/>
              <a:t>Aumento do controle de projeto</a:t>
            </a:r>
            <a:endParaRPr lang="en-US" dirty="0" smtClean="0"/>
          </a:p>
          <a:p>
            <a:pPr lvl="1"/>
            <a:r>
              <a:rPr lang="pt-BR" dirty="0" smtClean="0"/>
              <a:t>Maior coordenação entre os membros </a:t>
            </a:r>
          </a:p>
          <a:p>
            <a:pPr lvl="1">
              <a:buNone/>
            </a:pPr>
            <a:r>
              <a:rPr lang="pt-BR" dirty="0" smtClean="0"/>
              <a:t>da equipe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err="1" smtClean="0"/>
              <a:t>i</a:t>
            </a:r>
            <a:r>
              <a:rPr lang="en-US" i="1" dirty="0" smtClean="0"/>
              <a:t>-Case - </a:t>
            </a:r>
            <a:r>
              <a:rPr lang="en-US" i="1" dirty="0" err="1" smtClean="0"/>
              <a:t>Características</a:t>
            </a:r>
            <a:endParaRPr lang="en-US" i="1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Compartilhar</a:t>
            </a:r>
            <a:r>
              <a:rPr lang="en-US" dirty="0" smtClean="0"/>
              <a:t> </a:t>
            </a:r>
            <a:r>
              <a:rPr lang="en-US" dirty="0" err="1" smtClean="0"/>
              <a:t>informações</a:t>
            </a:r>
            <a:r>
              <a:rPr lang="en-US" dirty="0" smtClean="0"/>
              <a:t>  </a:t>
            </a:r>
          </a:p>
          <a:p>
            <a:r>
              <a:rPr lang="en-US" dirty="0" err="1" smtClean="0"/>
              <a:t>Rastreamento</a:t>
            </a:r>
            <a:r>
              <a:rPr lang="en-US" dirty="0" smtClean="0"/>
              <a:t> de </a:t>
            </a:r>
            <a:r>
              <a:rPr lang="en-US" dirty="0" err="1" smtClean="0"/>
              <a:t>modificações</a:t>
            </a:r>
            <a:endParaRPr lang="en-US" dirty="0" smtClean="0"/>
          </a:p>
          <a:p>
            <a:r>
              <a:rPr lang="en-US" dirty="0" err="1" smtClean="0"/>
              <a:t>Controle</a:t>
            </a:r>
            <a:r>
              <a:rPr lang="en-US" dirty="0" smtClean="0"/>
              <a:t> de </a:t>
            </a:r>
            <a:r>
              <a:rPr lang="en-US" dirty="0" err="1" smtClean="0"/>
              <a:t>Versão</a:t>
            </a:r>
            <a:endParaRPr lang="en-US" dirty="0" smtClean="0"/>
          </a:p>
          <a:p>
            <a:r>
              <a:rPr lang="en-US" dirty="0" err="1" smtClean="0"/>
              <a:t>Acesso</a:t>
            </a:r>
            <a:r>
              <a:rPr lang="en-US" dirty="0" smtClean="0"/>
              <a:t> </a:t>
            </a:r>
            <a:r>
              <a:rPr lang="en-US" dirty="0" err="1" smtClean="0"/>
              <a:t>direto</a:t>
            </a:r>
            <a:endParaRPr lang="en-US" dirty="0" smtClean="0"/>
          </a:p>
          <a:p>
            <a:r>
              <a:rPr lang="en-US" dirty="0" err="1" smtClean="0"/>
              <a:t>Suporte</a:t>
            </a:r>
            <a:r>
              <a:rPr lang="en-US" dirty="0" smtClean="0"/>
              <a:t> </a:t>
            </a:r>
            <a:r>
              <a:rPr lang="en-US" dirty="0" err="1" smtClean="0"/>
              <a:t>automatizado</a:t>
            </a:r>
            <a:endParaRPr lang="en-US" dirty="0" smtClean="0"/>
          </a:p>
          <a:p>
            <a:r>
              <a:rPr lang="en-US" dirty="0" smtClean="0"/>
              <a:t>Interface </a:t>
            </a:r>
            <a:r>
              <a:rPr lang="en-US" dirty="0" err="1" smtClean="0"/>
              <a:t>homem</a:t>
            </a:r>
            <a:r>
              <a:rPr lang="en-US" dirty="0" smtClean="0"/>
              <a:t>/</a:t>
            </a:r>
            <a:r>
              <a:rPr lang="en-US" dirty="0" err="1" smtClean="0"/>
              <a:t>computador</a:t>
            </a:r>
            <a:endParaRPr lang="en-US" dirty="0" smtClean="0"/>
          </a:p>
          <a:p>
            <a:r>
              <a:rPr lang="en-US" dirty="0" err="1" smtClean="0"/>
              <a:t>Coletar</a:t>
            </a:r>
            <a:r>
              <a:rPr lang="en-US" dirty="0" smtClean="0"/>
              <a:t> </a:t>
            </a:r>
            <a:r>
              <a:rPr lang="en-US" dirty="0" err="1" smtClean="0"/>
              <a:t>métricas</a:t>
            </a:r>
            <a:endParaRPr lang="en-US" dirty="0"/>
          </a:p>
        </p:txBody>
      </p:sp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29745" y="4419600"/>
            <a:ext cx="3214255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Exemplo</a:t>
            </a:r>
            <a:r>
              <a:rPr lang="en-US" dirty="0" smtClean="0"/>
              <a:t>: IDE Eclipse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203960"/>
            <a:ext cx="7067550" cy="5654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5100" y="5124450"/>
            <a:ext cx="2628900" cy="173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UML – Eclipse – </a:t>
            </a:r>
            <a:r>
              <a:rPr lang="en-US" dirty="0" err="1" smtClean="0"/>
              <a:t>Plugin</a:t>
            </a:r>
            <a:r>
              <a:rPr lang="en-US" dirty="0" smtClean="0"/>
              <a:t> </a:t>
            </a:r>
            <a:r>
              <a:rPr lang="en-US" dirty="0" err="1" smtClean="0"/>
              <a:t>Omondon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774" y="1219200"/>
            <a:ext cx="9039226" cy="4519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5681618"/>
            <a:ext cx="7315200" cy="1176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6. </a:t>
            </a:r>
            <a:r>
              <a:rPr lang="en-US" dirty="0" err="1" smtClean="0"/>
              <a:t>Arquitetura</a:t>
            </a:r>
            <a:r>
              <a:rPr lang="en-US" dirty="0" smtClean="0"/>
              <a:t> de </a:t>
            </a:r>
            <a:r>
              <a:rPr lang="en-US" dirty="0" err="1" smtClean="0"/>
              <a:t>Integração</a:t>
            </a:r>
            <a:endParaRPr lang="en-US" dirty="0"/>
          </a:p>
        </p:txBody>
      </p:sp>
      <p:sp>
        <p:nvSpPr>
          <p:cNvPr id="4" name="Retângulo 3"/>
          <p:cNvSpPr/>
          <p:nvPr/>
        </p:nvSpPr>
        <p:spPr>
          <a:xfrm>
            <a:off x="609600" y="1371600"/>
            <a:ext cx="7696200" cy="9144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err="1" smtClean="0"/>
              <a:t>Camada</a:t>
            </a:r>
            <a:r>
              <a:rPr lang="en-US" dirty="0" smtClean="0"/>
              <a:t> de interface com o </a:t>
            </a:r>
            <a:r>
              <a:rPr lang="en-US" dirty="0" err="1" smtClean="0"/>
              <a:t>usuário</a:t>
            </a:r>
            <a:endParaRPr lang="en-US" dirty="0" smtClean="0"/>
          </a:p>
          <a:p>
            <a:r>
              <a:rPr lang="en-US" dirty="0" err="1" smtClean="0"/>
              <a:t>Caixa</a:t>
            </a:r>
            <a:r>
              <a:rPr lang="en-US" dirty="0" smtClean="0"/>
              <a:t> de </a:t>
            </a:r>
            <a:r>
              <a:rPr lang="en-US" dirty="0" err="1" smtClean="0"/>
              <a:t>ferramentas</a:t>
            </a:r>
            <a:r>
              <a:rPr lang="en-US" dirty="0" smtClean="0"/>
              <a:t> </a:t>
            </a:r>
            <a:r>
              <a:rPr lang="en-US" dirty="0" err="1" smtClean="0"/>
              <a:t>da</a:t>
            </a:r>
            <a:r>
              <a:rPr lang="en-US" dirty="0" smtClean="0"/>
              <a:t> interface</a:t>
            </a:r>
          </a:p>
          <a:p>
            <a:r>
              <a:rPr lang="en-US" dirty="0" err="1" smtClean="0"/>
              <a:t>Protocolo</a:t>
            </a:r>
            <a:r>
              <a:rPr lang="en-US" dirty="0" smtClean="0"/>
              <a:t> de </a:t>
            </a:r>
            <a:r>
              <a:rPr lang="en-US" dirty="0" err="1" smtClean="0"/>
              <a:t>apresentação</a:t>
            </a:r>
            <a:endParaRPr lang="en-US" dirty="0"/>
          </a:p>
        </p:txBody>
      </p:sp>
      <p:sp>
        <p:nvSpPr>
          <p:cNvPr id="5" name="Retângulo 4"/>
          <p:cNvSpPr/>
          <p:nvPr/>
        </p:nvSpPr>
        <p:spPr>
          <a:xfrm>
            <a:off x="609600" y="2514600"/>
            <a:ext cx="7696200" cy="4572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err="1" smtClean="0"/>
              <a:t>Serviços</a:t>
            </a:r>
            <a:r>
              <a:rPr lang="en-US" dirty="0" smtClean="0"/>
              <a:t> de </a:t>
            </a:r>
            <a:r>
              <a:rPr lang="en-US" dirty="0" err="1" smtClean="0"/>
              <a:t>gestão</a:t>
            </a:r>
            <a:r>
              <a:rPr lang="en-US" dirty="0" smtClean="0"/>
              <a:t> de </a:t>
            </a:r>
            <a:r>
              <a:rPr lang="en-US" dirty="0" err="1" smtClean="0"/>
              <a:t>ferramentas</a:t>
            </a:r>
            <a:endParaRPr lang="en-US" dirty="0"/>
          </a:p>
        </p:txBody>
      </p:sp>
      <p:sp>
        <p:nvSpPr>
          <p:cNvPr id="6" name="Retângulo 5"/>
          <p:cNvSpPr/>
          <p:nvPr/>
        </p:nvSpPr>
        <p:spPr>
          <a:xfrm>
            <a:off x="609600" y="2971800"/>
            <a:ext cx="914400" cy="9906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Ferra-menta</a:t>
            </a:r>
            <a:endParaRPr lang="en-US" dirty="0" smtClean="0"/>
          </a:p>
          <a:p>
            <a:pPr algn="ctr"/>
            <a:r>
              <a:rPr lang="en-US" dirty="0" smtClean="0"/>
              <a:t>CASE</a:t>
            </a:r>
            <a:endParaRPr lang="en-US" dirty="0"/>
          </a:p>
        </p:txBody>
      </p:sp>
      <p:sp>
        <p:nvSpPr>
          <p:cNvPr id="8" name="Retângulo 7"/>
          <p:cNvSpPr/>
          <p:nvPr/>
        </p:nvSpPr>
        <p:spPr>
          <a:xfrm>
            <a:off x="1752600" y="2971800"/>
            <a:ext cx="914400" cy="9906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tângulo 8"/>
          <p:cNvSpPr/>
          <p:nvPr/>
        </p:nvSpPr>
        <p:spPr>
          <a:xfrm>
            <a:off x="2895600" y="2971800"/>
            <a:ext cx="914400" cy="9906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tângulo 9"/>
          <p:cNvSpPr/>
          <p:nvPr/>
        </p:nvSpPr>
        <p:spPr>
          <a:xfrm>
            <a:off x="3962400" y="2971800"/>
            <a:ext cx="914400" cy="9906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tângulo 10"/>
          <p:cNvSpPr/>
          <p:nvPr/>
        </p:nvSpPr>
        <p:spPr>
          <a:xfrm>
            <a:off x="5105400" y="2971800"/>
            <a:ext cx="914400" cy="9906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tângulo 11"/>
          <p:cNvSpPr/>
          <p:nvPr/>
        </p:nvSpPr>
        <p:spPr>
          <a:xfrm>
            <a:off x="6248400" y="2971800"/>
            <a:ext cx="914400" cy="9906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tângulo 12"/>
          <p:cNvSpPr/>
          <p:nvPr/>
        </p:nvSpPr>
        <p:spPr>
          <a:xfrm>
            <a:off x="7391400" y="2971800"/>
            <a:ext cx="914400" cy="9906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tângulo 13"/>
          <p:cNvSpPr/>
          <p:nvPr/>
        </p:nvSpPr>
        <p:spPr>
          <a:xfrm>
            <a:off x="609600" y="4191000"/>
            <a:ext cx="7696200" cy="91440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err="1" smtClean="0"/>
              <a:t>Camada</a:t>
            </a:r>
            <a:r>
              <a:rPr lang="en-US" dirty="0" smtClean="0"/>
              <a:t> de </a:t>
            </a:r>
            <a:r>
              <a:rPr lang="en-US" dirty="0" err="1" smtClean="0"/>
              <a:t>gestão</a:t>
            </a:r>
            <a:r>
              <a:rPr lang="en-US" dirty="0" smtClean="0"/>
              <a:t> de </a:t>
            </a:r>
            <a:r>
              <a:rPr lang="en-US" dirty="0" err="1" smtClean="0"/>
              <a:t>objetos</a:t>
            </a:r>
            <a:endParaRPr lang="en-US" dirty="0" smtClean="0"/>
          </a:p>
          <a:p>
            <a:r>
              <a:rPr lang="en-US" dirty="0" err="1" smtClean="0"/>
              <a:t>Serviços</a:t>
            </a:r>
            <a:r>
              <a:rPr lang="en-US" dirty="0" smtClean="0"/>
              <a:t> de </a:t>
            </a:r>
            <a:r>
              <a:rPr lang="en-US" dirty="0" err="1" smtClean="0"/>
              <a:t>integração</a:t>
            </a:r>
            <a:endParaRPr lang="en-US" dirty="0" smtClean="0"/>
          </a:p>
          <a:p>
            <a:r>
              <a:rPr lang="en-US" dirty="0" err="1" smtClean="0"/>
              <a:t>Serviços</a:t>
            </a:r>
            <a:r>
              <a:rPr lang="en-US" dirty="0" smtClean="0"/>
              <a:t> de </a:t>
            </a:r>
            <a:r>
              <a:rPr lang="en-US" dirty="0" err="1" smtClean="0"/>
              <a:t>gestão</a:t>
            </a:r>
            <a:r>
              <a:rPr lang="en-US" dirty="0" smtClean="0"/>
              <a:t> de </a:t>
            </a:r>
            <a:r>
              <a:rPr lang="en-US" dirty="0" err="1" smtClean="0"/>
              <a:t>configuração</a:t>
            </a:r>
            <a:endParaRPr lang="en-US" dirty="0"/>
          </a:p>
        </p:txBody>
      </p:sp>
      <p:sp>
        <p:nvSpPr>
          <p:cNvPr id="15" name="Retângulo 14"/>
          <p:cNvSpPr/>
          <p:nvPr/>
        </p:nvSpPr>
        <p:spPr>
          <a:xfrm>
            <a:off x="609600" y="5334000"/>
            <a:ext cx="76962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err="1" smtClean="0"/>
              <a:t>Camada</a:t>
            </a:r>
            <a:r>
              <a:rPr lang="en-US" dirty="0" smtClean="0"/>
              <a:t> de </a:t>
            </a:r>
            <a:r>
              <a:rPr lang="en-US" dirty="0" err="1" smtClean="0"/>
              <a:t>repositório</a:t>
            </a:r>
            <a:r>
              <a:rPr lang="en-US" dirty="0" smtClean="0"/>
              <a:t> </a:t>
            </a:r>
            <a:r>
              <a:rPr lang="en-US" dirty="0" err="1" smtClean="0"/>
              <a:t>compartilhado</a:t>
            </a:r>
            <a:endParaRPr lang="en-US" dirty="0" smtClean="0"/>
          </a:p>
          <a:p>
            <a:r>
              <a:rPr lang="en-US" dirty="0" smtClean="0"/>
              <a:t>Base de dados CASE</a:t>
            </a:r>
          </a:p>
          <a:p>
            <a:r>
              <a:rPr lang="en-US" dirty="0" err="1" smtClean="0"/>
              <a:t>Funções</a:t>
            </a:r>
            <a:r>
              <a:rPr lang="en-US" dirty="0" smtClean="0"/>
              <a:t> de </a:t>
            </a:r>
            <a:r>
              <a:rPr lang="en-US" dirty="0" err="1" smtClean="0"/>
              <a:t>controle</a:t>
            </a:r>
            <a:r>
              <a:rPr lang="en-US" dirty="0" smtClean="0"/>
              <a:t> de </a:t>
            </a:r>
            <a:r>
              <a:rPr lang="en-US" dirty="0" err="1" smtClean="0"/>
              <a:t>acesso</a:t>
            </a:r>
            <a:endParaRPr lang="en-US" dirty="0"/>
          </a:p>
        </p:txBody>
      </p:sp>
      <p:sp>
        <p:nvSpPr>
          <p:cNvPr id="16" name="Retângulo 15"/>
          <p:cNvSpPr/>
          <p:nvPr/>
        </p:nvSpPr>
        <p:spPr>
          <a:xfrm>
            <a:off x="3276600" y="3200400"/>
            <a:ext cx="2209800" cy="6096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Camada</a:t>
            </a:r>
            <a:r>
              <a:rPr lang="en-US" dirty="0" smtClean="0"/>
              <a:t> de </a:t>
            </a:r>
            <a:r>
              <a:rPr lang="en-US" dirty="0" err="1" smtClean="0"/>
              <a:t>ferramentas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7. </a:t>
            </a:r>
            <a:r>
              <a:rPr lang="en-US" dirty="0" err="1" smtClean="0"/>
              <a:t>Repositório</a:t>
            </a:r>
            <a:r>
              <a:rPr lang="en-US" dirty="0" smtClean="0"/>
              <a:t> CASE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Papel</a:t>
            </a:r>
            <a:r>
              <a:rPr lang="en-US" dirty="0" smtClean="0"/>
              <a:t> do </a:t>
            </a:r>
            <a:r>
              <a:rPr lang="en-US" dirty="0" err="1" smtClean="0"/>
              <a:t>repositório</a:t>
            </a:r>
            <a:r>
              <a:rPr lang="en-US" dirty="0" smtClean="0"/>
              <a:t> </a:t>
            </a:r>
            <a:r>
              <a:rPr lang="en-US" dirty="0" err="1" smtClean="0"/>
              <a:t>em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-Case:</a:t>
            </a:r>
          </a:p>
          <a:p>
            <a:pPr lvl="1"/>
            <a:r>
              <a:rPr lang="en-US" dirty="0" err="1" smtClean="0"/>
              <a:t>Integridade</a:t>
            </a:r>
            <a:r>
              <a:rPr lang="en-US" dirty="0" smtClean="0"/>
              <a:t> dos dados</a:t>
            </a:r>
          </a:p>
          <a:p>
            <a:pPr lvl="1"/>
            <a:r>
              <a:rPr lang="en-US" dirty="0" err="1" smtClean="0"/>
              <a:t>Compartilhamento</a:t>
            </a:r>
            <a:r>
              <a:rPr lang="en-US" dirty="0" smtClean="0"/>
              <a:t> das </a:t>
            </a:r>
            <a:r>
              <a:rPr lang="en-US" dirty="0" err="1" smtClean="0"/>
              <a:t>informação</a:t>
            </a:r>
            <a:endParaRPr lang="en-US" dirty="0" smtClean="0"/>
          </a:p>
          <a:p>
            <a:pPr lvl="1"/>
            <a:r>
              <a:rPr lang="en-US" dirty="0" err="1" smtClean="0"/>
              <a:t>Integração</a:t>
            </a:r>
            <a:r>
              <a:rPr lang="en-US" dirty="0" smtClean="0"/>
              <a:t> dados/</a:t>
            </a:r>
            <a:r>
              <a:rPr lang="en-US" dirty="0" err="1" smtClean="0"/>
              <a:t>ferramenta</a:t>
            </a:r>
            <a:endParaRPr lang="en-US" dirty="0" smtClean="0"/>
          </a:p>
          <a:p>
            <a:pPr lvl="1"/>
            <a:r>
              <a:rPr lang="en-US" dirty="0" err="1" smtClean="0"/>
              <a:t>Integração</a:t>
            </a:r>
            <a:r>
              <a:rPr lang="en-US" dirty="0" smtClean="0"/>
              <a:t> dados/dado</a:t>
            </a:r>
          </a:p>
          <a:p>
            <a:pPr lvl="1"/>
            <a:r>
              <a:rPr lang="en-US" dirty="0" err="1" smtClean="0"/>
              <a:t>Imposição</a:t>
            </a:r>
            <a:r>
              <a:rPr lang="en-US" dirty="0" smtClean="0"/>
              <a:t> de </a:t>
            </a:r>
            <a:r>
              <a:rPr lang="en-US" dirty="0" err="1" smtClean="0"/>
              <a:t>metodologia</a:t>
            </a:r>
            <a:endParaRPr lang="en-US" dirty="0" smtClean="0"/>
          </a:p>
          <a:p>
            <a:pPr lvl="1"/>
            <a:r>
              <a:rPr lang="en-US" dirty="0" err="1" smtClean="0"/>
              <a:t>Padronização</a:t>
            </a:r>
            <a:r>
              <a:rPr lang="en-US" dirty="0" smtClean="0"/>
              <a:t> de </a:t>
            </a:r>
            <a:r>
              <a:rPr lang="en-US" dirty="0" err="1" smtClean="0"/>
              <a:t>documentos</a:t>
            </a:r>
            <a:endParaRPr lang="en-US" dirty="0" smtClean="0"/>
          </a:p>
        </p:txBody>
      </p:sp>
      <p:sp>
        <p:nvSpPr>
          <p:cNvPr id="4" name="Fluxograma: Disco magnético 3"/>
          <p:cNvSpPr/>
          <p:nvPr/>
        </p:nvSpPr>
        <p:spPr>
          <a:xfrm>
            <a:off x="7239000" y="4343400"/>
            <a:ext cx="1600200" cy="1752600"/>
          </a:xfrm>
          <a:prstGeom prst="flowChartMagneticDisk">
            <a:avLst/>
          </a:prstGeom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aixaDeTexto 4"/>
          <p:cNvSpPr txBox="1"/>
          <p:nvPr/>
        </p:nvSpPr>
        <p:spPr>
          <a:xfrm>
            <a:off x="6781800" y="32766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US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1</a:t>
            </a:r>
            <a:endParaRPr lang="en-US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6934200" y="34290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US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1</a:t>
            </a:r>
            <a:endParaRPr lang="en-US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7086600" y="35814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US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1</a:t>
            </a:r>
            <a:endParaRPr lang="en-US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7239000" y="37338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US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1</a:t>
            </a:r>
            <a:endParaRPr lang="en-US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7391400" y="38862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US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1</a:t>
            </a:r>
            <a:endParaRPr lang="en-US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0" name="CaixaDeTexto 9"/>
          <p:cNvSpPr txBox="1"/>
          <p:nvPr/>
        </p:nvSpPr>
        <p:spPr>
          <a:xfrm>
            <a:off x="7543800" y="40386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US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1</a:t>
            </a:r>
            <a:endParaRPr lang="en-US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1" name="CaixaDeTexto 10"/>
          <p:cNvSpPr txBox="1"/>
          <p:nvPr/>
        </p:nvSpPr>
        <p:spPr>
          <a:xfrm>
            <a:off x="7696200" y="41910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US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1</a:t>
            </a:r>
            <a:endParaRPr lang="en-US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2" name="CaixaDeTexto 11"/>
          <p:cNvSpPr txBox="1"/>
          <p:nvPr/>
        </p:nvSpPr>
        <p:spPr>
          <a:xfrm>
            <a:off x="7162800" y="32004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US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0</a:t>
            </a:r>
            <a:endParaRPr lang="en-US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3" name="CaixaDeTexto 12"/>
          <p:cNvSpPr txBox="1"/>
          <p:nvPr/>
        </p:nvSpPr>
        <p:spPr>
          <a:xfrm>
            <a:off x="7315200" y="33528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US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0</a:t>
            </a:r>
            <a:endParaRPr lang="en-US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4" name="CaixaDeTexto 13"/>
          <p:cNvSpPr txBox="1"/>
          <p:nvPr/>
        </p:nvSpPr>
        <p:spPr>
          <a:xfrm>
            <a:off x="7467600" y="35052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US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0</a:t>
            </a:r>
            <a:endParaRPr lang="en-US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5" name="CaixaDeTexto 14"/>
          <p:cNvSpPr txBox="1"/>
          <p:nvPr/>
        </p:nvSpPr>
        <p:spPr>
          <a:xfrm>
            <a:off x="7620000" y="36576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US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0</a:t>
            </a:r>
            <a:endParaRPr lang="en-US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6" name="CaixaDeTexto 15"/>
          <p:cNvSpPr txBox="1"/>
          <p:nvPr/>
        </p:nvSpPr>
        <p:spPr>
          <a:xfrm>
            <a:off x="7772400" y="38100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US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0</a:t>
            </a:r>
            <a:endParaRPr lang="en-US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7" name="CaixaDeTexto 16"/>
          <p:cNvSpPr txBox="1"/>
          <p:nvPr/>
        </p:nvSpPr>
        <p:spPr>
          <a:xfrm>
            <a:off x="7924800" y="39624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US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0</a:t>
            </a:r>
            <a:endParaRPr lang="en-US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8" name="CaixaDeTexto 17"/>
          <p:cNvSpPr txBox="1"/>
          <p:nvPr/>
        </p:nvSpPr>
        <p:spPr>
          <a:xfrm>
            <a:off x="8077200" y="41148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US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0</a:t>
            </a:r>
            <a:endParaRPr lang="en-US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9" name="CaixaDeTexto 18"/>
          <p:cNvSpPr txBox="1"/>
          <p:nvPr/>
        </p:nvSpPr>
        <p:spPr>
          <a:xfrm>
            <a:off x="7467600" y="30480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US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1</a:t>
            </a:r>
            <a:endParaRPr lang="en-US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20" name="CaixaDeTexto 19"/>
          <p:cNvSpPr txBox="1"/>
          <p:nvPr/>
        </p:nvSpPr>
        <p:spPr>
          <a:xfrm>
            <a:off x="7620000" y="32004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US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1</a:t>
            </a:r>
            <a:endParaRPr lang="en-US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21" name="CaixaDeTexto 20"/>
          <p:cNvSpPr txBox="1"/>
          <p:nvPr/>
        </p:nvSpPr>
        <p:spPr>
          <a:xfrm>
            <a:off x="7772400" y="33528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US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1</a:t>
            </a:r>
            <a:endParaRPr lang="en-US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22" name="CaixaDeTexto 21"/>
          <p:cNvSpPr txBox="1"/>
          <p:nvPr/>
        </p:nvSpPr>
        <p:spPr>
          <a:xfrm>
            <a:off x="7924800" y="35052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US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1</a:t>
            </a:r>
            <a:endParaRPr lang="en-US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23" name="CaixaDeTexto 22"/>
          <p:cNvSpPr txBox="1"/>
          <p:nvPr/>
        </p:nvSpPr>
        <p:spPr>
          <a:xfrm>
            <a:off x="8077200" y="36576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US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1</a:t>
            </a:r>
            <a:endParaRPr lang="en-US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24" name="CaixaDeTexto 23"/>
          <p:cNvSpPr txBox="1"/>
          <p:nvPr/>
        </p:nvSpPr>
        <p:spPr>
          <a:xfrm>
            <a:off x="8229600" y="38100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US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1</a:t>
            </a:r>
            <a:endParaRPr lang="en-US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25" name="CaixaDeTexto 24"/>
          <p:cNvSpPr txBox="1"/>
          <p:nvPr/>
        </p:nvSpPr>
        <p:spPr>
          <a:xfrm>
            <a:off x="7848600" y="29718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US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0</a:t>
            </a:r>
            <a:endParaRPr lang="en-US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26" name="CaixaDeTexto 25"/>
          <p:cNvSpPr txBox="1"/>
          <p:nvPr/>
        </p:nvSpPr>
        <p:spPr>
          <a:xfrm>
            <a:off x="8001000" y="31242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US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0</a:t>
            </a:r>
            <a:endParaRPr lang="en-US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27" name="CaixaDeTexto 26"/>
          <p:cNvSpPr txBox="1"/>
          <p:nvPr/>
        </p:nvSpPr>
        <p:spPr>
          <a:xfrm>
            <a:off x="8153400" y="32766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US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0</a:t>
            </a:r>
            <a:endParaRPr lang="en-US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28" name="CaixaDeTexto 27"/>
          <p:cNvSpPr txBox="1"/>
          <p:nvPr/>
        </p:nvSpPr>
        <p:spPr>
          <a:xfrm>
            <a:off x="8305800" y="34290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US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0</a:t>
            </a:r>
            <a:endParaRPr lang="en-US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7. </a:t>
            </a:r>
            <a:r>
              <a:rPr lang="en-US" dirty="0" err="1" smtClean="0"/>
              <a:t>Repositório</a:t>
            </a:r>
            <a:r>
              <a:rPr lang="en-US" dirty="0" smtClean="0"/>
              <a:t> CASE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 </a:t>
            </a:r>
            <a:r>
              <a:rPr lang="en-US" dirty="0" err="1" smtClean="0"/>
              <a:t>que</a:t>
            </a:r>
            <a:r>
              <a:rPr lang="en-US" dirty="0" smtClean="0"/>
              <a:t> é </a:t>
            </a:r>
            <a:r>
              <a:rPr lang="en-US" dirty="0" err="1" smtClean="0"/>
              <a:t>armazenado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O </a:t>
            </a:r>
            <a:r>
              <a:rPr lang="en-US" dirty="0" err="1" smtClean="0"/>
              <a:t>problema</a:t>
            </a:r>
            <a:r>
              <a:rPr lang="en-US" dirty="0" smtClean="0"/>
              <a:t> a ser </a:t>
            </a:r>
            <a:r>
              <a:rPr lang="en-US" dirty="0" err="1" smtClean="0"/>
              <a:t>resolvido</a:t>
            </a:r>
            <a:endParaRPr lang="en-US" dirty="0" smtClean="0"/>
          </a:p>
          <a:p>
            <a:pPr lvl="1"/>
            <a:r>
              <a:rPr lang="en-US" dirty="0" err="1" smtClean="0"/>
              <a:t>Informação</a:t>
            </a:r>
            <a:r>
              <a:rPr lang="en-US" dirty="0" smtClean="0"/>
              <a:t> </a:t>
            </a:r>
            <a:r>
              <a:rPr lang="en-US" dirty="0" err="1" smtClean="0"/>
              <a:t>sobre</a:t>
            </a:r>
            <a:r>
              <a:rPr lang="en-US" dirty="0" smtClean="0"/>
              <a:t> o </a:t>
            </a:r>
            <a:r>
              <a:rPr lang="en-US" dirty="0" err="1" smtClean="0"/>
              <a:t>domínio</a:t>
            </a:r>
            <a:r>
              <a:rPr lang="en-US" dirty="0" smtClean="0"/>
              <a:t> do </a:t>
            </a:r>
            <a:r>
              <a:rPr lang="en-US" dirty="0" err="1" smtClean="0"/>
              <a:t>problema</a:t>
            </a:r>
            <a:endParaRPr lang="en-US" dirty="0" smtClean="0"/>
          </a:p>
          <a:p>
            <a:pPr lvl="1"/>
            <a:r>
              <a:rPr lang="en-US" dirty="0" err="1" smtClean="0"/>
              <a:t>Solução</a:t>
            </a:r>
            <a:r>
              <a:rPr lang="en-US" dirty="0" smtClean="0"/>
              <a:t> do </a:t>
            </a:r>
            <a:r>
              <a:rPr lang="en-US" dirty="0" err="1" smtClean="0"/>
              <a:t>sistema</a:t>
            </a:r>
            <a:endParaRPr lang="en-US" dirty="0" smtClean="0"/>
          </a:p>
          <a:p>
            <a:pPr lvl="1"/>
            <a:r>
              <a:rPr lang="en-US" dirty="0" err="1" smtClean="0"/>
              <a:t>Regras</a:t>
            </a:r>
            <a:r>
              <a:rPr lang="en-US" dirty="0" smtClean="0"/>
              <a:t> e </a:t>
            </a:r>
            <a:r>
              <a:rPr lang="en-US" dirty="0" err="1" smtClean="0"/>
              <a:t>instruções</a:t>
            </a:r>
            <a:r>
              <a:rPr lang="en-US" dirty="0" smtClean="0"/>
              <a:t> do </a:t>
            </a:r>
            <a:r>
              <a:rPr lang="en-US" dirty="0" err="1" smtClean="0"/>
              <a:t>processo</a:t>
            </a:r>
            <a:endParaRPr lang="en-US" dirty="0" smtClean="0"/>
          </a:p>
          <a:p>
            <a:pPr lvl="1"/>
            <a:r>
              <a:rPr lang="en-US" dirty="0" smtClean="0"/>
              <a:t>Plano do </a:t>
            </a:r>
            <a:r>
              <a:rPr lang="en-US" dirty="0" err="1" smtClean="0"/>
              <a:t>projeto</a:t>
            </a:r>
            <a:r>
              <a:rPr lang="en-US" dirty="0" smtClean="0"/>
              <a:t>, </a:t>
            </a:r>
            <a:r>
              <a:rPr lang="en-US" dirty="0" err="1" smtClean="0"/>
              <a:t>recursos</a:t>
            </a:r>
            <a:r>
              <a:rPr lang="en-US" dirty="0" smtClean="0"/>
              <a:t> e </a:t>
            </a:r>
            <a:r>
              <a:rPr lang="en-US" dirty="0" err="1" smtClean="0"/>
              <a:t>histórico</a:t>
            </a:r>
            <a:endParaRPr lang="en-US" dirty="0" smtClean="0"/>
          </a:p>
          <a:p>
            <a:pPr lvl="1"/>
            <a:r>
              <a:rPr lang="en-US" dirty="0" err="1" smtClean="0"/>
              <a:t>Informação</a:t>
            </a:r>
            <a:r>
              <a:rPr lang="en-US" dirty="0" smtClean="0"/>
              <a:t> do </a:t>
            </a:r>
            <a:r>
              <a:rPr lang="en-US" dirty="0" err="1" smtClean="0"/>
              <a:t>contexto</a:t>
            </a:r>
            <a:r>
              <a:rPr lang="en-US" dirty="0" smtClean="0"/>
              <a:t> </a:t>
            </a:r>
            <a:r>
              <a:rPr lang="en-US" dirty="0" err="1" smtClean="0"/>
              <a:t>organizacional</a:t>
            </a:r>
            <a:endParaRPr lang="en-US" dirty="0" smtClean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10400" y="4724400"/>
            <a:ext cx="21336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 smtClean="0"/>
              <a:t>7. </a:t>
            </a:r>
            <a:r>
              <a:rPr lang="en-US" dirty="0" err="1" smtClean="0"/>
              <a:t>Repositório</a:t>
            </a:r>
            <a:r>
              <a:rPr lang="en-US" dirty="0" smtClean="0"/>
              <a:t> CASE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297363"/>
          </a:xfrm>
        </p:spPr>
        <p:txBody>
          <a:bodyPr>
            <a:normAutofit fontScale="92500" lnSpcReduction="10000"/>
          </a:bodyPr>
          <a:lstStyle/>
          <a:p>
            <a:r>
              <a:rPr lang="en-US" dirty="0" err="1" smtClean="0"/>
              <a:t>Características</a:t>
            </a:r>
            <a:r>
              <a:rPr lang="en-US" dirty="0" smtClean="0"/>
              <a:t>:</a:t>
            </a:r>
          </a:p>
          <a:p>
            <a:pPr lvl="1"/>
            <a:r>
              <a:rPr lang="pt-BR" dirty="0" smtClean="0"/>
              <a:t>Armazenagem de dados não redundante</a:t>
            </a:r>
            <a:endParaRPr lang="en-US" sz="2400" dirty="0" smtClean="0"/>
          </a:p>
          <a:p>
            <a:pPr lvl="1"/>
            <a:r>
              <a:rPr lang="pt-BR" dirty="0" smtClean="0"/>
              <a:t>Acesso de alto nível</a:t>
            </a:r>
            <a:endParaRPr lang="en-US" sz="2400" dirty="0" smtClean="0"/>
          </a:p>
          <a:p>
            <a:pPr lvl="1"/>
            <a:r>
              <a:rPr lang="pt-BR" dirty="0" smtClean="0"/>
              <a:t>Independência dos dados</a:t>
            </a:r>
            <a:endParaRPr lang="en-US" sz="2400" dirty="0" smtClean="0"/>
          </a:p>
          <a:p>
            <a:pPr lvl="1"/>
            <a:r>
              <a:rPr lang="pt-BR" dirty="0" smtClean="0"/>
              <a:t>Controle de transações</a:t>
            </a:r>
            <a:endParaRPr lang="en-US" sz="2400" dirty="0" smtClean="0"/>
          </a:p>
          <a:p>
            <a:pPr lvl="1"/>
            <a:r>
              <a:rPr lang="pt-BR" dirty="0" smtClean="0"/>
              <a:t>Segurança</a:t>
            </a:r>
            <a:endParaRPr lang="en-US" sz="2400" dirty="0" smtClean="0"/>
          </a:p>
          <a:p>
            <a:pPr lvl="1"/>
            <a:r>
              <a:rPr lang="pt-BR" dirty="0" smtClean="0"/>
              <a:t>Consultas de dados e relatórios ad </a:t>
            </a:r>
            <a:r>
              <a:rPr lang="pt-BR" dirty="0" err="1" smtClean="0"/>
              <a:t>hoc</a:t>
            </a:r>
            <a:endParaRPr lang="en-US" sz="2400" dirty="0" smtClean="0"/>
          </a:p>
          <a:p>
            <a:pPr lvl="1"/>
            <a:r>
              <a:rPr lang="pt-BR" dirty="0" smtClean="0"/>
              <a:t>Abertura</a:t>
            </a:r>
            <a:endParaRPr lang="en-US" sz="2400" dirty="0" smtClean="0"/>
          </a:p>
          <a:p>
            <a:pPr lvl="1"/>
            <a:r>
              <a:rPr lang="pt-BR" dirty="0" smtClean="0"/>
              <a:t>Suporte a multiusuário</a:t>
            </a:r>
            <a:endParaRPr lang="en-US" sz="2400" dirty="0"/>
          </a:p>
        </p:txBody>
      </p:sp>
      <p:sp>
        <p:nvSpPr>
          <p:cNvPr id="5" name="CaixaDeTexto 4"/>
          <p:cNvSpPr txBox="1"/>
          <p:nvPr/>
        </p:nvSpPr>
        <p:spPr>
          <a:xfrm>
            <a:off x="457200" y="1219200"/>
            <a:ext cx="396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Base de Dados </a:t>
            </a:r>
            <a:r>
              <a:rPr lang="en-US" sz="2400" b="1" dirty="0" err="1" smtClean="0"/>
              <a:t>Comercial</a:t>
            </a:r>
            <a:endParaRPr lang="en-US" sz="2400" b="1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43700" y="4457700"/>
            <a:ext cx="2400300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295400"/>
            <a:ext cx="8458200" cy="4830763"/>
          </a:xfrm>
        </p:spPr>
        <p:txBody>
          <a:bodyPr/>
          <a:lstStyle/>
          <a:p>
            <a:r>
              <a:rPr lang="en-US" dirty="0" err="1" smtClean="0"/>
              <a:t>Uma</a:t>
            </a:r>
            <a:r>
              <a:rPr lang="en-US" dirty="0" smtClean="0"/>
              <a:t> </a:t>
            </a:r>
            <a:r>
              <a:rPr lang="en-US" dirty="0" err="1" smtClean="0"/>
              <a:t>oficina</a:t>
            </a:r>
            <a:r>
              <a:rPr lang="en-US" dirty="0" smtClean="0"/>
              <a:t> </a:t>
            </a:r>
            <a:r>
              <a:rPr lang="en-US" dirty="0" err="1" smtClean="0"/>
              <a:t>precisa</a:t>
            </a:r>
            <a:r>
              <a:rPr lang="en-US" dirty="0" smtClean="0"/>
              <a:t> </a:t>
            </a:r>
            <a:r>
              <a:rPr lang="en-US" dirty="0" err="1" smtClean="0"/>
              <a:t>ter</a:t>
            </a:r>
            <a:r>
              <a:rPr lang="en-US" dirty="0" smtClean="0"/>
              <a:t>:</a:t>
            </a:r>
          </a:p>
          <a:p>
            <a:pPr lvl="1">
              <a:lnSpc>
                <a:spcPct val="200000"/>
              </a:lnSpc>
            </a:pPr>
            <a:r>
              <a:rPr lang="pt-BR" dirty="0" smtClean="0"/>
              <a:t>Uma coleção de ferramentas úteis</a:t>
            </a:r>
            <a:endParaRPr lang="en-US" dirty="0" smtClean="0"/>
          </a:p>
          <a:p>
            <a:pPr lvl="1">
              <a:lnSpc>
                <a:spcPct val="200000"/>
              </a:lnSpc>
            </a:pPr>
            <a:r>
              <a:rPr lang="pt-BR" dirty="0" smtClean="0"/>
              <a:t>Uma disposição organizada</a:t>
            </a:r>
            <a:endParaRPr lang="en-US" dirty="0" smtClean="0"/>
          </a:p>
          <a:p>
            <a:pPr lvl="1">
              <a:lnSpc>
                <a:spcPct val="200000"/>
              </a:lnSpc>
            </a:pPr>
            <a:r>
              <a:rPr lang="pt-BR" dirty="0" smtClean="0"/>
              <a:t>Um hábil artesão</a:t>
            </a:r>
            <a:endParaRPr lang="en-US" dirty="0" smtClean="0"/>
          </a:p>
        </p:txBody>
      </p:sp>
      <p:sp>
        <p:nvSpPr>
          <p:cNvPr id="6" name="CaixaDeTexto 5"/>
          <p:cNvSpPr txBox="1"/>
          <p:nvPr/>
        </p:nvSpPr>
        <p:spPr>
          <a:xfrm>
            <a:off x="2514600" y="6488668"/>
            <a:ext cx="441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Fonte</a:t>
            </a:r>
            <a:r>
              <a:rPr lang="en-US" dirty="0" smtClean="0"/>
              <a:t>: Getty Images</a:t>
            </a:r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6300" y="3886200"/>
            <a:ext cx="44577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ítulo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 smtClean="0"/>
              <a:t>7. </a:t>
            </a:r>
            <a:r>
              <a:rPr lang="en-US" dirty="0" err="1" smtClean="0"/>
              <a:t>Repositório</a:t>
            </a:r>
            <a:r>
              <a:rPr lang="en-US" dirty="0" smtClean="0"/>
              <a:t> CASE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297363"/>
          </a:xfrm>
        </p:spPr>
        <p:txBody>
          <a:bodyPr>
            <a:normAutofit/>
          </a:bodyPr>
          <a:lstStyle/>
          <a:p>
            <a:pPr lvl="0">
              <a:lnSpc>
                <a:spcPct val="200000"/>
              </a:lnSpc>
            </a:pPr>
            <a:r>
              <a:rPr lang="pt-BR" dirty="0" smtClean="0"/>
              <a:t>Armazenagem de estruturas de dados</a:t>
            </a:r>
            <a:endParaRPr lang="en-US" dirty="0" smtClean="0"/>
          </a:p>
          <a:p>
            <a:pPr lvl="0">
              <a:lnSpc>
                <a:spcPct val="200000"/>
              </a:lnSpc>
            </a:pPr>
            <a:r>
              <a:rPr lang="pt-BR" dirty="0" smtClean="0"/>
              <a:t>Imposição de integridade</a:t>
            </a:r>
            <a:endParaRPr lang="en-US" dirty="0" smtClean="0"/>
          </a:p>
          <a:p>
            <a:pPr lvl="0">
              <a:lnSpc>
                <a:spcPct val="200000"/>
              </a:lnSpc>
            </a:pPr>
            <a:r>
              <a:rPr lang="pt-BR" dirty="0" smtClean="0"/>
              <a:t>Ferramenta com interface rica em semântica</a:t>
            </a:r>
            <a:endParaRPr lang="en-US" dirty="0" smtClean="0"/>
          </a:p>
          <a:p>
            <a:pPr lvl="0">
              <a:lnSpc>
                <a:spcPct val="200000"/>
              </a:lnSpc>
            </a:pPr>
            <a:r>
              <a:rPr lang="pt-BR" dirty="0" smtClean="0"/>
              <a:t>Gestão de processos/projeto</a:t>
            </a:r>
            <a:endParaRPr lang="en-US" dirty="0"/>
          </a:p>
        </p:txBody>
      </p:sp>
      <p:sp>
        <p:nvSpPr>
          <p:cNvPr id="5" name="CaixaDeTexto 4"/>
          <p:cNvSpPr txBox="1"/>
          <p:nvPr/>
        </p:nvSpPr>
        <p:spPr>
          <a:xfrm>
            <a:off x="457200" y="1367135"/>
            <a:ext cx="396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/>
              <a:t>Características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particulares</a:t>
            </a:r>
            <a:endParaRPr lang="en-US" sz="2400" b="1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00875" y="0"/>
            <a:ext cx="21431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7. </a:t>
            </a:r>
            <a:r>
              <a:rPr lang="en-US" dirty="0" err="1" smtClean="0"/>
              <a:t>Repositório</a:t>
            </a:r>
            <a:r>
              <a:rPr lang="en-US" dirty="0" smtClean="0"/>
              <a:t> CASE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Características</a:t>
            </a:r>
            <a:r>
              <a:rPr lang="en-US" dirty="0" smtClean="0"/>
              <a:t>:</a:t>
            </a:r>
          </a:p>
          <a:p>
            <a:pPr lvl="1"/>
            <a:r>
              <a:rPr lang="en-US" dirty="0" err="1" smtClean="0"/>
              <a:t>Gerência</a:t>
            </a:r>
            <a:r>
              <a:rPr lang="en-US" dirty="0" smtClean="0"/>
              <a:t> de </a:t>
            </a:r>
            <a:r>
              <a:rPr lang="en-US" dirty="0" err="1" smtClean="0"/>
              <a:t>versões</a:t>
            </a:r>
            <a:endParaRPr lang="en-US" dirty="0" smtClean="0"/>
          </a:p>
          <a:p>
            <a:pPr lvl="1"/>
            <a:r>
              <a:rPr lang="en-US" dirty="0" err="1" smtClean="0"/>
              <a:t>Rastreamento</a:t>
            </a:r>
            <a:r>
              <a:rPr lang="en-US" dirty="0" smtClean="0"/>
              <a:t> de </a:t>
            </a:r>
            <a:r>
              <a:rPr lang="en-US" dirty="0" err="1" smtClean="0"/>
              <a:t>dependência</a:t>
            </a:r>
            <a:r>
              <a:rPr lang="en-US" dirty="0" smtClean="0"/>
              <a:t> e </a:t>
            </a:r>
            <a:r>
              <a:rPr lang="en-US" dirty="0" err="1" smtClean="0"/>
              <a:t>gestão</a:t>
            </a:r>
            <a:r>
              <a:rPr lang="en-US" dirty="0" smtClean="0"/>
              <a:t> de </a:t>
            </a:r>
            <a:r>
              <a:rPr lang="en-US" dirty="0" err="1" smtClean="0"/>
              <a:t>modificações</a:t>
            </a:r>
            <a:endParaRPr lang="en-US" dirty="0" smtClean="0"/>
          </a:p>
          <a:p>
            <a:pPr lvl="1"/>
            <a:r>
              <a:rPr lang="en-US" dirty="0" err="1" smtClean="0"/>
              <a:t>Rastreamento</a:t>
            </a:r>
            <a:r>
              <a:rPr lang="en-US" dirty="0" smtClean="0"/>
              <a:t> de </a:t>
            </a:r>
            <a:r>
              <a:rPr lang="en-US" dirty="0" err="1" smtClean="0"/>
              <a:t>requisitos</a:t>
            </a:r>
            <a:endParaRPr lang="en-US" dirty="0" smtClean="0"/>
          </a:p>
          <a:p>
            <a:pPr lvl="1"/>
            <a:r>
              <a:rPr lang="en-US" dirty="0" err="1" smtClean="0"/>
              <a:t>Gestão</a:t>
            </a:r>
            <a:r>
              <a:rPr lang="en-US" dirty="0" smtClean="0"/>
              <a:t> </a:t>
            </a:r>
            <a:r>
              <a:rPr lang="en-US" dirty="0" err="1" smtClean="0"/>
              <a:t>configuração</a:t>
            </a:r>
            <a:endParaRPr lang="en-US" dirty="0" smtClean="0"/>
          </a:p>
          <a:p>
            <a:pPr lvl="1"/>
            <a:r>
              <a:rPr lang="en-US" dirty="0" err="1" smtClean="0"/>
              <a:t>Pistas</a:t>
            </a:r>
            <a:r>
              <a:rPr lang="en-US" dirty="0" smtClean="0"/>
              <a:t> de auditoria 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3810000"/>
            <a:ext cx="3810000" cy="3096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8. </a:t>
            </a:r>
            <a:r>
              <a:rPr lang="en-US" dirty="0" err="1" smtClean="0"/>
              <a:t>Vantagens</a:t>
            </a:r>
            <a:r>
              <a:rPr lang="en-US" dirty="0" smtClean="0"/>
              <a:t> e </a:t>
            </a:r>
            <a:r>
              <a:rPr lang="en-US" dirty="0" err="1" smtClean="0"/>
              <a:t>Problemas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876800"/>
          </a:xfrm>
        </p:spPr>
        <p:txBody>
          <a:bodyPr>
            <a:normAutofit fontScale="92500" lnSpcReduction="20000"/>
          </a:bodyPr>
          <a:lstStyle/>
          <a:p>
            <a:r>
              <a:rPr lang="en-US" dirty="0" err="1" smtClean="0"/>
              <a:t>Vantagens</a:t>
            </a:r>
            <a:r>
              <a:rPr lang="en-US" dirty="0" smtClean="0"/>
              <a:t>:</a:t>
            </a:r>
          </a:p>
          <a:p>
            <a:pPr lvl="1">
              <a:lnSpc>
                <a:spcPct val="150000"/>
              </a:lnSpc>
            </a:pPr>
            <a:r>
              <a:rPr lang="en-US" dirty="0" err="1" smtClean="0"/>
              <a:t>Uniformização</a:t>
            </a:r>
            <a:endParaRPr lang="en-US" dirty="0" smtClean="0"/>
          </a:p>
          <a:p>
            <a:pPr lvl="1">
              <a:lnSpc>
                <a:spcPct val="150000"/>
              </a:lnSpc>
            </a:pPr>
            <a:r>
              <a:rPr lang="en-US" dirty="0" err="1" smtClean="0"/>
              <a:t>Reutilização</a:t>
            </a:r>
            <a:endParaRPr lang="en-US" dirty="0" smtClean="0"/>
          </a:p>
          <a:p>
            <a:pPr lvl="1">
              <a:lnSpc>
                <a:spcPct val="150000"/>
              </a:lnSpc>
            </a:pPr>
            <a:r>
              <a:rPr lang="en-US" dirty="0" err="1" smtClean="0"/>
              <a:t>Automatização</a:t>
            </a:r>
            <a:endParaRPr lang="en-US" dirty="0" smtClean="0"/>
          </a:p>
          <a:p>
            <a:pPr lvl="1">
              <a:lnSpc>
                <a:spcPct val="150000"/>
              </a:lnSpc>
            </a:pPr>
            <a:r>
              <a:rPr lang="en-US" dirty="0" err="1" smtClean="0"/>
              <a:t>Diminuição</a:t>
            </a:r>
            <a:r>
              <a:rPr lang="en-US" dirty="0" smtClean="0"/>
              <a:t> do tempo de </a:t>
            </a:r>
            <a:r>
              <a:rPr lang="en-US" dirty="0" err="1" smtClean="0"/>
              <a:t>desenvolvimento</a:t>
            </a:r>
            <a:endParaRPr lang="en-US" dirty="0" smtClean="0"/>
          </a:p>
          <a:p>
            <a:pPr lvl="1">
              <a:lnSpc>
                <a:spcPct val="150000"/>
              </a:lnSpc>
            </a:pPr>
            <a:r>
              <a:rPr lang="en-US" dirty="0" err="1" smtClean="0"/>
              <a:t>Integração</a:t>
            </a:r>
            <a:endParaRPr lang="en-US" dirty="0" smtClean="0"/>
          </a:p>
          <a:p>
            <a:pPr lvl="1">
              <a:lnSpc>
                <a:spcPct val="150000"/>
              </a:lnSpc>
            </a:pPr>
            <a:r>
              <a:rPr lang="en-US" dirty="0" err="1" smtClean="0"/>
              <a:t>Demonstração</a:t>
            </a:r>
            <a:r>
              <a:rPr lang="en-US" dirty="0" smtClean="0"/>
              <a:t> </a:t>
            </a:r>
            <a:r>
              <a:rPr lang="en-US" dirty="0" err="1" smtClean="0"/>
              <a:t>da</a:t>
            </a:r>
            <a:r>
              <a:rPr lang="en-US" dirty="0" smtClean="0"/>
              <a:t> </a:t>
            </a:r>
            <a:r>
              <a:rPr lang="en-US" dirty="0" err="1" smtClean="0"/>
              <a:t>consistência</a:t>
            </a:r>
            <a:endParaRPr lang="en-US" dirty="0" smtClean="0"/>
          </a:p>
          <a:p>
            <a:pPr lvl="1">
              <a:lnSpc>
                <a:spcPct val="150000"/>
              </a:lnSpc>
            </a:pPr>
            <a:r>
              <a:rPr lang="en-US" dirty="0" err="1" smtClean="0"/>
              <a:t>Qualidade</a:t>
            </a:r>
            <a:endParaRPr lang="en-US" dirty="0"/>
          </a:p>
        </p:txBody>
      </p:sp>
      <p:sp>
        <p:nvSpPr>
          <p:cNvPr id="4" name="Retângulo 3"/>
          <p:cNvSpPr/>
          <p:nvPr/>
        </p:nvSpPr>
        <p:spPr>
          <a:xfrm>
            <a:off x="3048000" y="6324600"/>
            <a:ext cx="3733800" cy="5334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8. </a:t>
            </a:r>
            <a:r>
              <a:rPr lang="en-US" dirty="0" err="1" smtClean="0"/>
              <a:t>Vantagens</a:t>
            </a:r>
            <a:r>
              <a:rPr lang="en-US" dirty="0" smtClean="0"/>
              <a:t> e </a:t>
            </a:r>
            <a:r>
              <a:rPr lang="en-US" dirty="0" err="1" smtClean="0"/>
              <a:t>Problemas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/>
          </a:bodyPr>
          <a:lstStyle/>
          <a:p>
            <a:r>
              <a:rPr lang="en-US" dirty="0" err="1" smtClean="0"/>
              <a:t>Desvantagens</a:t>
            </a:r>
            <a:r>
              <a:rPr lang="en-US" dirty="0" smtClean="0"/>
              <a:t>: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Tempo de </a:t>
            </a:r>
            <a:r>
              <a:rPr lang="en-US" dirty="0" err="1" smtClean="0"/>
              <a:t>aprendizado</a:t>
            </a:r>
            <a:endParaRPr lang="en-US" dirty="0" smtClean="0"/>
          </a:p>
          <a:p>
            <a:pPr lvl="1">
              <a:lnSpc>
                <a:spcPct val="150000"/>
              </a:lnSpc>
            </a:pPr>
            <a:r>
              <a:rPr lang="en-US" dirty="0" err="1" smtClean="0"/>
              <a:t>Mapear</a:t>
            </a:r>
            <a:r>
              <a:rPr lang="en-US" dirty="0" smtClean="0"/>
              <a:t> o </a:t>
            </a:r>
            <a:r>
              <a:rPr lang="en-US" dirty="0" err="1" smtClean="0"/>
              <a:t>processo</a:t>
            </a:r>
            <a:r>
              <a:rPr lang="en-US" dirty="0" smtClean="0"/>
              <a:t> de </a:t>
            </a:r>
            <a:r>
              <a:rPr lang="en-US" dirty="0" err="1" smtClean="0"/>
              <a:t>negócio</a:t>
            </a:r>
            <a:r>
              <a:rPr lang="en-US" dirty="0" smtClean="0"/>
              <a:t> </a:t>
            </a:r>
            <a:r>
              <a:rPr lang="en-US" dirty="0" err="1" smtClean="0"/>
              <a:t>em</a:t>
            </a:r>
            <a:r>
              <a:rPr lang="en-US" dirty="0" smtClean="0"/>
              <a:t> </a:t>
            </a:r>
            <a:r>
              <a:rPr lang="en-US" dirty="0" err="1" smtClean="0"/>
              <a:t>requisitos</a:t>
            </a:r>
            <a:endParaRPr lang="en-US" dirty="0" smtClean="0"/>
          </a:p>
          <a:p>
            <a:pPr lvl="1">
              <a:lnSpc>
                <a:spcPct val="150000"/>
              </a:lnSpc>
            </a:pPr>
            <a:r>
              <a:rPr lang="en-US" dirty="0" err="1" smtClean="0"/>
              <a:t>Integração</a:t>
            </a:r>
            <a:r>
              <a:rPr lang="en-US" dirty="0" smtClean="0"/>
              <a:t> entre </a:t>
            </a:r>
            <a:r>
              <a:rPr lang="en-US" dirty="0" err="1" smtClean="0"/>
              <a:t>desenho</a:t>
            </a:r>
            <a:r>
              <a:rPr lang="en-US" dirty="0" smtClean="0"/>
              <a:t> </a:t>
            </a:r>
            <a:r>
              <a:rPr lang="en-US" dirty="0" err="1" smtClean="0"/>
              <a:t>lógico</a:t>
            </a:r>
            <a:r>
              <a:rPr lang="en-US" dirty="0" smtClean="0"/>
              <a:t> e </a:t>
            </a:r>
            <a:r>
              <a:rPr lang="en-US" dirty="0" err="1" smtClean="0"/>
              <a:t>estrutura</a:t>
            </a:r>
            <a:r>
              <a:rPr lang="en-US" dirty="0" smtClean="0"/>
              <a:t> </a:t>
            </a:r>
            <a:r>
              <a:rPr lang="en-US" dirty="0" err="1" smtClean="0"/>
              <a:t>física</a:t>
            </a:r>
            <a:endParaRPr lang="en-US" dirty="0"/>
          </a:p>
        </p:txBody>
      </p:sp>
      <p:sp>
        <p:nvSpPr>
          <p:cNvPr id="4" name="Retângulo 3"/>
          <p:cNvSpPr/>
          <p:nvPr/>
        </p:nvSpPr>
        <p:spPr>
          <a:xfrm>
            <a:off x="3048000" y="6324600"/>
            <a:ext cx="3733800" cy="5334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9. </a:t>
            </a:r>
            <a:r>
              <a:rPr lang="en-US" dirty="0" err="1" smtClean="0"/>
              <a:t>Referência</a:t>
            </a:r>
            <a:r>
              <a:rPr lang="en-US" dirty="0" smtClean="0"/>
              <a:t> </a:t>
            </a:r>
            <a:r>
              <a:rPr lang="en-US" dirty="0" err="1" smtClean="0"/>
              <a:t>Bibliográfica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Róger</a:t>
            </a:r>
            <a:r>
              <a:rPr lang="en-US" dirty="0" smtClean="0"/>
              <a:t> S. Pressman – </a:t>
            </a:r>
            <a:r>
              <a:rPr lang="en-US" dirty="0" err="1" smtClean="0"/>
              <a:t>Engenharia</a:t>
            </a:r>
            <a:r>
              <a:rPr lang="en-US" dirty="0" smtClean="0"/>
              <a:t> de Software – 5a </a:t>
            </a:r>
            <a:r>
              <a:rPr lang="en-US" dirty="0" err="1" smtClean="0"/>
              <a:t>edição</a:t>
            </a:r>
            <a:r>
              <a:rPr lang="en-US" dirty="0" smtClean="0"/>
              <a:t> – Mc </a:t>
            </a:r>
            <a:r>
              <a:rPr lang="en-US" dirty="0" err="1" smtClean="0"/>
              <a:t>Graw</a:t>
            </a:r>
            <a:r>
              <a:rPr lang="en-US" dirty="0" smtClean="0"/>
              <a:t> Hill - 2002</a:t>
            </a:r>
          </a:p>
          <a:p>
            <a:endParaRPr lang="en-US" dirty="0" smtClean="0"/>
          </a:p>
          <a:p>
            <a:r>
              <a:rPr lang="pt-PT" dirty="0" smtClean="0"/>
              <a:t>Silva, Alberto Manuel Rodrigues &amp; VIDEIRA, Carlos Alberto Escaleira, “UML, Metodologias e Ferramentas CASE”, Edições Centro Atlântico, 2001.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Retângulo 3"/>
          <p:cNvSpPr/>
          <p:nvPr/>
        </p:nvSpPr>
        <p:spPr>
          <a:xfrm>
            <a:off x="3048000" y="6324600"/>
            <a:ext cx="3733800" cy="5334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200400" y="3276600"/>
            <a:ext cx="5334000" cy="3124200"/>
          </a:xfrm>
        </p:spPr>
        <p:txBody>
          <a:bodyPr/>
          <a:lstStyle/>
          <a:p>
            <a:pPr algn="ctr">
              <a:buNone/>
            </a:pPr>
            <a:r>
              <a:rPr lang="en-US" dirty="0" err="1" smtClean="0">
                <a:solidFill>
                  <a:srgbClr val="C00000"/>
                </a:solidFill>
              </a:rPr>
              <a:t>ferramentas</a:t>
            </a:r>
            <a:r>
              <a:rPr lang="en-US" dirty="0" smtClean="0"/>
              <a:t> </a:t>
            </a:r>
            <a:r>
              <a:rPr lang="en-US" dirty="0" err="1" smtClean="0"/>
              <a:t>automatizadas</a:t>
            </a:r>
            <a:r>
              <a:rPr lang="en-US" dirty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rgbClr val="C00000"/>
                </a:solidFill>
              </a:rPr>
              <a:t>auxiliam</a:t>
            </a:r>
            <a:r>
              <a:rPr lang="en-US" dirty="0" smtClean="0"/>
              <a:t> </a:t>
            </a:r>
            <a:r>
              <a:rPr lang="en-US" dirty="0" err="1" smtClean="0"/>
              <a:t>gerentes</a:t>
            </a:r>
            <a:r>
              <a:rPr lang="en-US" dirty="0" smtClean="0"/>
              <a:t> e </a:t>
            </a:r>
            <a:r>
              <a:rPr lang="en-US" dirty="0" err="1" smtClean="0"/>
              <a:t>profissionais</a:t>
            </a:r>
            <a:r>
              <a:rPr lang="en-US" dirty="0" smtClean="0"/>
              <a:t> de </a:t>
            </a:r>
            <a:r>
              <a:rPr lang="en-US" dirty="0" err="1" smtClean="0"/>
              <a:t>engenharia</a:t>
            </a:r>
            <a:r>
              <a:rPr lang="en-US" dirty="0" smtClean="0"/>
              <a:t> de software </a:t>
            </a:r>
            <a:r>
              <a:rPr lang="en-US" dirty="0" err="1" smtClean="0"/>
              <a:t>em</a:t>
            </a:r>
            <a:r>
              <a:rPr lang="en-US" dirty="0" smtClean="0"/>
              <a:t> </a:t>
            </a:r>
            <a:r>
              <a:rPr lang="en-US" dirty="0" err="1" smtClean="0"/>
              <a:t>toda</a:t>
            </a:r>
            <a:r>
              <a:rPr lang="en-US" dirty="0" smtClean="0"/>
              <a:t> </a:t>
            </a:r>
            <a:r>
              <a:rPr lang="en-US" dirty="0" err="1" smtClean="0"/>
              <a:t>atividade</a:t>
            </a:r>
            <a:r>
              <a:rPr lang="en-US" dirty="0" smtClean="0"/>
              <a:t> com o </a:t>
            </a:r>
            <a:r>
              <a:rPr lang="en-US" dirty="0" err="1" smtClean="0">
                <a:solidFill>
                  <a:srgbClr val="C00000"/>
                </a:solidFill>
              </a:rPr>
              <a:t>processo</a:t>
            </a:r>
            <a:r>
              <a:rPr lang="en-US" dirty="0" smtClean="0">
                <a:solidFill>
                  <a:srgbClr val="C00000"/>
                </a:solidFill>
              </a:rPr>
              <a:t> de software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 O </a:t>
            </a:r>
            <a:r>
              <a:rPr lang="en-US" dirty="0" err="1" smtClean="0"/>
              <a:t>que</a:t>
            </a:r>
            <a:r>
              <a:rPr lang="en-US" dirty="0" smtClean="0"/>
              <a:t> é </a:t>
            </a:r>
            <a:r>
              <a:rPr lang="en-US" dirty="0" err="1" smtClean="0"/>
              <a:t>uma</a:t>
            </a:r>
            <a:r>
              <a:rPr lang="en-US" dirty="0" smtClean="0"/>
              <a:t> </a:t>
            </a:r>
            <a:r>
              <a:rPr lang="en-US" dirty="0" err="1" smtClean="0"/>
              <a:t>Ferramenta</a:t>
            </a:r>
            <a:r>
              <a:rPr lang="en-US" smtClean="0"/>
              <a:t> Case?</a:t>
            </a:r>
            <a:endParaRPr lang="en-US" dirty="0"/>
          </a:p>
        </p:txBody>
      </p:sp>
      <p:sp>
        <p:nvSpPr>
          <p:cNvPr id="7" name="CaixaDeTexto 6"/>
          <p:cNvSpPr txBox="1"/>
          <p:nvPr/>
        </p:nvSpPr>
        <p:spPr>
          <a:xfrm>
            <a:off x="0" y="6172200"/>
            <a:ext cx="373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Fonte</a:t>
            </a:r>
            <a:r>
              <a:rPr lang="en-US" dirty="0" smtClean="0"/>
              <a:t>: Getty Images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1447800"/>
            <a:ext cx="3048000" cy="4619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aixaDeTexto 5"/>
          <p:cNvSpPr txBox="1"/>
          <p:nvPr/>
        </p:nvSpPr>
        <p:spPr>
          <a:xfrm>
            <a:off x="4191000" y="6172200"/>
            <a:ext cx="373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Pressman, 2002</a:t>
            </a:r>
            <a:endParaRPr lang="en-US" dirty="0"/>
          </a:p>
        </p:txBody>
      </p:sp>
      <p:sp>
        <p:nvSpPr>
          <p:cNvPr id="8" name="CaixaDeTexto 7"/>
          <p:cNvSpPr txBox="1"/>
          <p:nvPr/>
        </p:nvSpPr>
        <p:spPr>
          <a:xfrm>
            <a:off x="2971800" y="1711404"/>
            <a:ext cx="61722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CASE</a:t>
            </a:r>
            <a:r>
              <a:rPr lang="en-US" sz="2400" dirty="0" smtClean="0"/>
              <a:t> – </a:t>
            </a:r>
            <a:r>
              <a:rPr lang="en-US" sz="2400" i="1" dirty="0" smtClean="0">
                <a:solidFill>
                  <a:srgbClr val="C00000"/>
                </a:solidFill>
              </a:rPr>
              <a:t>C</a:t>
            </a:r>
            <a:r>
              <a:rPr lang="en-US" sz="2400" i="1" dirty="0" smtClean="0"/>
              <a:t>omputer-</a:t>
            </a:r>
            <a:r>
              <a:rPr lang="en-US" sz="2400" i="1" dirty="0" smtClean="0">
                <a:solidFill>
                  <a:srgbClr val="C00000"/>
                </a:solidFill>
              </a:rPr>
              <a:t>A</a:t>
            </a:r>
            <a:r>
              <a:rPr lang="en-US" sz="2400" i="1" dirty="0" smtClean="0"/>
              <a:t>ided </a:t>
            </a:r>
            <a:r>
              <a:rPr lang="en-US" sz="2400" i="1" dirty="0" smtClean="0">
                <a:solidFill>
                  <a:srgbClr val="C00000"/>
                </a:solidFill>
              </a:rPr>
              <a:t>S</a:t>
            </a:r>
            <a:r>
              <a:rPr lang="en-US" sz="2400" i="1" dirty="0" smtClean="0"/>
              <a:t>oftware </a:t>
            </a:r>
            <a:r>
              <a:rPr lang="en-US" sz="2400" i="1" dirty="0" err="1" smtClean="0">
                <a:solidFill>
                  <a:srgbClr val="C00000"/>
                </a:solidFill>
              </a:rPr>
              <a:t>E</a:t>
            </a:r>
            <a:r>
              <a:rPr lang="en-US" sz="2400" i="1" dirty="0" err="1" smtClean="0"/>
              <a:t>ngenieering</a:t>
            </a:r>
            <a:r>
              <a:rPr lang="en-US" sz="2400" i="1" dirty="0" smtClean="0"/>
              <a:t> </a:t>
            </a:r>
            <a:r>
              <a:rPr lang="en-US" sz="2400" dirty="0" smtClean="0"/>
              <a:t>- </a:t>
            </a:r>
            <a:r>
              <a:rPr lang="en-US" sz="2200" dirty="0" err="1" smtClean="0"/>
              <a:t>Engenharia</a:t>
            </a:r>
            <a:r>
              <a:rPr lang="en-US" sz="2200" dirty="0" smtClean="0"/>
              <a:t> de Software </a:t>
            </a:r>
            <a:r>
              <a:rPr lang="en-US" sz="2200" dirty="0" err="1" smtClean="0"/>
              <a:t>Apoiada</a:t>
            </a:r>
            <a:r>
              <a:rPr lang="en-US" sz="2200" dirty="0" smtClean="0"/>
              <a:t> </a:t>
            </a:r>
            <a:r>
              <a:rPr lang="en-US" sz="2200" dirty="0" err="1" smtClean="0"/>
              <a:t>por</a:t>
            </a:r>
            <a:r>
              <a:rPr lang="en-US" sz="2200" dirty="0" smtClean="0"/>
              <a:t> </a:t>
            </a:r>
            <a:r>
              <a:rPr lang="en-US" sz="2200" dirty="0" err="1" smtClean="0"/>
              <a:t>Computador</a:t>
            </a:r>
            <a:endParaRPr lang="en-US" sz="2200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Outros</a:t>
            </a:r>
            <a:r>
              <a:rPr lang="en-US" dirty="0" smtClean="0"/>
              <a:t> </a:t>
            </a:r>
            <a:r>
              <a:rPr lang="en-US" dirty="0" err="1" smtClean="0"/>
              <a:t>conceitos</a:t>
            </a:r>
            <a:endParaRPr lang="en-US" dirty="0"/>
          </a:p>
        </p:txBody>
      </p:sp>
      <p:sp>
        <p:nvSpPr>
          <p:cNvPr id="4" name="CaixaDeTexto 3"/>
          <p:cNvSpPr txBox="1"/>
          <p:nvPr/>
        </p:nvSpPr>
        <p:spPr>
          <a:xfrm>
            <a:off x="457200" y="1600200"/>
            <a:ext cx="8534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 smtClean="0"/>
              <a:t>"CASE designa um conjunto de ferramentas que </a:t>
            </a:r>
            <a:r>
              <a:rPr lang="pt-BR" sz="2400" dirty="0" smtClean="0">
                <a:solidFill>
                  <a:srgbClr val="C00000"/>
                </a:solidFill>
              </a:rPr>
              <a:t>auxiliam</a:t>
            </a:r>
            <a:r>
              <a:rPr lang="pt-BR" sz="2400" dirty="0" smtClean="0"/>
              <a:t> um programador ou um gestor de projetos durante uma ou mais</a:t>
            </a:r>
            <a:r>
              <a:rPr lang="pt-BR" sz="2400" dirty="0" smtClean="0">
                <a:solidFill>
                  <a:srgbClr val="C00000"/>
                </a:solidFill>
              </a:rPr>
              <a:t> fases do processo de desenvolvimento </a:t>
            </a:r>
            <a:r>
              <a:rPr lang="pt-BR" sz="2400" dirty="0" smtClean="0"/>
              <a:t>de software, incluindo a </a:t>
            </a:r>
            <a:r>
              <a:rPr lang="en-US" sz="2400" dirty="0" err="1" smtClean="0"/>
              <a:t>manutenção</a:t>
            </a:r>
            <a:r>
              <a:rPr lang="en-US" sz="2400" dirty="0" smtClean="0"/>
              <a:t>".</a:t>
            </a:r>
            <a:endParaRPr lang="en-US" sz="2400" dirty="0"/>
          </a:p>
        </p:txBody>
      </p:sp>
      <p:sp>
        <p:nvSpPr>
          <p:cNvPr id="5" name="CaixaDeTexto 4"/>
          <p:cNvSpPr txBox="1"/>
          <p:nvPr/>
        </p:nvSpPr>
        <p:spPr>
          <a:xfrm>
            <a:off x="3733800" y="2971800"/>
            <a:ext cx="4343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2200" dirty="0" smtClean="0"/>
              <a:t>Silva(2005) apud B. Terry (1990)</a:t>
            </a:r>
            <a:endParaRPr lang="en-US" sz="2200" dirty="0"/>
          </a:p>
        </p:txBody>
      </p:sp>
      <p:sp>
        <p:nvSpPr>
          <p:cNvPr id="6" name="CaixaDeTexto 5"/>
          <p:cNvSpPr txBox="1"/>
          <p:nvPr/>
        </p:nvSpPr>
        <p:spPr>
          <a:xfrm>
            <a:off x="533400" y="4343400"/>
            <a:ext cx="8229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“CASE </a:t>
            </a:r>
            <a:r>
              <a:rPr lang="en-US" sz="2400" i="1" dirty="0" smtClean="0"/>
              <a:t>é a </a:t>
            </a:r>
            <a:r>
              <a:rPr lang="pt-BR" sz="2400" dirty="0" smtClean="0"/>
              <a:t>utilização de meios de </a:t>
            </a:r>
            <a:r>
              <a:rPr lang="pt-BR" sz="2400" dirty="0" smtClean="0">
                <a:solidFill>
                  <a:srgbClr val="C00000"/>
                </a:solidFill>
              </a:rPr>
              <a:t>suporte</a:t>
            </a:r>
            <a:r>
              <a:rPr lang="pt-BR" sz="2400" dirty="0" smtClean="0"/>
              <a:t> baseados em computador no  </a:t>
            </a:r>
            <a:r>
              <a:rPr lang="pt-BR" sz="2400" dirty="0" smtClean="0">
                <a:solidFill>
                  <a:srgbClr val="C00000"/>
                </a:solidFill>
              </a:rPr>
              <a:t>processo </a:t>
            </a:r>
            <a:r>
              <a:rPr lang="en-US" sz="2400" dirty="0" smtClean="0">
                <a:solidFill>
                  <a:srgbClr val="C00000"/>
                </a:solidFill>
              </a:rPr>
              <a:t>de </a:t>
            </a:r>
            <a:r>
              <a:rPr lang="en-US" sz="2400" dirty="0" err="1" smtClean="0">
                <a:solidFill>
                  <a:srgbClr val="C00000"/>
                </a:solidFill>
              </a:rPr>
              <a:t>desenvolvimento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smtClean="0"/>
              <a:t>de software".</a:t>
            </a:r>
            <a:endParaRPr lang="en-US" sz="2400" dirty="0"/>
          </a:p>
        </p:txBody>
      </p:sp>
      <p:sp>
        <p:nvSpPr>
          <p:cNvPr id="7" name="CaixaDeTexto 6"/>
          <p:cNvSpPr txBox="1"/>
          <p:nvPr/>
        </p:nvSpPr>
        <p:spPr>
          <a:xfrm>
            <a:off x="4191000" y="5257800"/>
            <a:ext cx="4343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200" dirty="0" smtClean="0"/>
              <a:t>Software Engineering Institute</a:t>
            </a:r>
            <a:endParaRPr lang="en-US" sz="2200" dirty="0"/>
          </a:p>
        </p:txBody>
      </p:sp>
      <p:sp>
        <p:nvSpPr>
          <p:cNvPr id="8" name="Retângulo 7"/>
          <p:cNvSpPr/>
          <p:nvPr/>
        </p:nvSpPr>
        <p:spPr>
          <a:xfrm>
            <a:off x="2590800" y="6477000"/>
            <a:ext cx="4648200" cy="381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é </a:t>
            </a:r>
            <a:r>
              <a:rPr lang="en-US" dirty="0" err="1" smtClean="0"/>
              <a:t>importante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210000"/>
              </a:lnSpc>
            </a:pPr>
            <a:r>
              <a:rPr lang="en-US" dirty="0" err="1" smtClean="0"/>
              <a:t>Diminuição</a:t>
            </a:r>
            <a:r>
              <a:rPr lang="en-US" dirty="0" smtClean="0"/>
              <a:t> de </a:t>
            </a:r>
            <a:r>
              <a:rPr lang="en-US" dirty="0" err="1" smtClean="0"/>
              <a:t>esforço</a:t>
            </a:r>
            <a:endParaRPr lang="en-US" dirty="0" smtClean="0"/>
          </a:p>
          <a:p>
            <a:pPr>
              <a:lnSpc>
                <a:spcPct val="210000"/>
              </a:lnSpc>
            </a:pPr>
            <a:r>
              <a:rPr lang="en-US" dirty="0" err="1" smtClean="0"/>
              <a:t>Novos</a:t>
            </a:r>
            <a:r>
              <a:rPr lang="en-US" dirty="0" smtClean="0"/>
              <a:t> </a:t>
            </a:r>
            <a:r>
              <a:rPr lang="en-US" dirty="0" err="1" smtClean="0"/>
              <a:t>pontos</a:t>
            </a:r>
            <a:r>
              <a:rPr lang="en-US" dirty="0" smtClean="0"/>
              <a:t> de vista</a:t>
            </a:r>
          </a:p>
          <a:p>
            <a:pPr>
              <a:lnSpc>
                <a:spcPct val="210000"/>
              </a:lnSpc>
            </a:pPr>
            <a:r>
              <a:rPr lang="en-US" dirty="0" err="1" smtClean="0"/>
              <a:t>Decisões</a:t>
            </a:r>
            <a:r>
              <a:rPr lang="en-US" dirty="0" smtClean="0"/>
              <a:t> </a:t>
            </a:r>
            <a:r>
              <a:rPr lang="en-US" dirty="0" err="1" smtClean="0"/>
              <a:t>elaboradas</a:t>
            </a:r>
            <a:endParaRPr lang="en-US" dirty="0" smtClean="0"/>
          </a:p>
          <a:p>
            <a:pPr>
              <a:lnSpc>
                <a:spcPct val="210000"/>
              </a:lnSpc>
            </a:pPr>
            <a:r>
              <a:rPr lang="en-US" dirty="0" err="1" smtClean="0"/>
              <a:t>Melhora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qualidade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24550" y="1600200"/>
            <a:ext cx="3219450" cy="481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Qual</a:t>
            </a:r>
            <a:r>
              <a:rPr lang="en-US" dirty="0" smtClean="0"/>
              <a:t> é o </a:t>
            </a:r>
            <a:r>
              <a:rPr lang="en-US" dirty="0" err="1" smtClean="0"/>
              <a:t>produto</a:t>
            </a:r>
            <a:r>
              <a:rPr lang="en-US" dirty="0" smtClean="0"/>
              <a:t> do </a:t>
            </a:r>
            <a:r>
              <a:rPr lang="en-US" dirty="0" err="1" smtClean="0"/>
              <a:t>trabalho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50000"/>
              </a:lnSpc>
            </a:pPr>
            <a:r>
              <a:rPr lang="en-US" dirty="0" err="1" smtClean="0"/>
              <a:t>Produtos</a:t>
            </a:r>
            <a:r>
              <a:rPr lang="en-US" dirty="0" smtClean="0"/>
              <a:t> com </a:t>
            </a:r>
            <a:r>
              <a:rPr lang="en-US" dirty="0" err="1" smtClean="0"/>
              <a:t>qualidade</a:t>
            </a:r>
            <a:endParaRPr lang="en-US" dirty="0" smtClean="0"/>
          </a:p>
          <a:p>
            <a:pPr>
              <a:lnSpc>
                <a:spcPct val="250000"/>
              </a:lnSpc>
            </a:pPr>
            <a:r>
              <a:rPr lang="en-US" dirty="0" err="1" smtClean="0"/>
              <a:t>Trabalhos</a:t>
            </a:r>
            <a:r>
              <a:rPr lang="en-US" dirty="0" smtClean="0"/>
              <a:t> </a:t>
            </a:r>
            <a:r>
              <a:rPr lang="en-US" dirty="0" err="1" smtClean="0"/>
              <a:t>adicionais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00650" y="2914650"/>
            <a:ext cx="3943350" cy="394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Como </a:t>
            </a:r>
            <a:r>
              <a:rPr lang="en-US" dirty="0" err="1" smtClean="0"/>
              <a:t>garantir</a:t>
            </a:r>
            <a:r>
              <a:rPr lang="en-US" dirty="0" smtClean="0"/>
              <a:t> </a:t>
            </a:r>
            <a:r>
              <a:rPr lang="en-US" dirty="0" err="1" smtClean="0"/>
              <a:t>uso</a:t>
            </a:r>
            <a:r>
              <a:rPr lang="en-US" dirty="0" smtClean="0"/>
              <a:t> </a:t>
            </a:r>
            <a:r>
              <a:rPr lang="en-US" dirty="0" err="1" smtClean="0"/>
              <a:t>correto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en-US" dirty="0" err="1" smtClean="0"/>
              <a:t>Complementar</a:t>
            </a:r>
            <a:r>
              <a:rPr lang="en-US" dirty="0" smtClean="0"/>
              <a:t> </a:t>
            </a:r>
            <a:r>
              <a:rPr lang="en-US" dirty="0" err="1" smtClean="0"/>
              <a:t>prática</a:t>
            </a:r>
            <a:r>
              <a:rPr lang="en-US" dirty="0" smtClean="0"/>
              <a:t> </a:t>
            </a:r>
            <a:r>
              <a:rPr lang="en-US" dirty="0" err="1" smtClean="0"/>
              <a:t>confiáveis</a:t>
            </a:r>
            <a:endParaRPr lang="en-US" dirty="0" smtClean="0"/>
          </a:p>
          <a:p>
            <a:pPr>
              <a:lnSpc>
                <a:spcPct val="200000"/>
              </a:lnSpc>
            </a:pPr>
            <a:r>
              <a:rPr lang="en-US" dirty="0" err="1" smtClean="0"/>
              <a:t>Estabelecer</a:t>
            </a:r>
            <a:r>
              <a:rPr lang="en-US" dirty="0" smtClean="0"/>
              <a:t> um </a:t>
            </a:r>
            <a:r>
              <a:rPr lang="en-US" dirty="0" err="1" smtClean="0"/>
              <a:t>arcabouço</a:t>
            </a:r>
            <a:r>
              <a:rPr lang="en-US" dirty="0" smtClean="0"/>
              <a:t> de </a:t>
            </a:r>
            <a:r>
              <a:rPr lang="en-US" dirty="0" err="1" smtClean="0"/>
              <a:t>processo</a:t>
            </a:r>
            <a:r>
              <a:rPr lang="en-US" dirty="0" smtClean="0"/>
              <a:t> de software</a:t>
            </a:r>
            <a:endParaRPr lang="en-US" dirty="0"/>
          </a:p>
        </p:txBody>
      </p:sp>
      <p:sp>
        <p:nvSpPr>
          <p:cNvPr id="5" name="Retângulo 4"/>
          <p:cNvSpPr/>
          <p:nvPr/>
        </p:nvSpPr>
        <p:spPr>
          <a:xfrm>
            <a:off x="3048000" y="6324600"/>
            <a:ext cx="3733800" cy="5334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630</TotalTime>
  <Words>1439</Words>
  <Application>Microsoft Office PowerPoint</Application>
  <PresentationFormat>Apresentação na tela (4:3)</PresentationFormat>
  <Paragraphs>334</Paragraphs>
  <Slides>44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44</vt:i4>
      </vt:variant>
    </vt:vector>
  </HeadingPairs>
  <TitlesOfParts>
    <vt:vector size="45" baseType="lpstr">
      <vt:lpstr>Tema do Office</vt:lpstr>
      <vt:lpstr>Ferramentas para desenvolvimento CASE</vt:lpstr>
      <vt:lpstr>Agenda</vt:lpstr>
      <vt:lpstr>1. Introdução</vt:lpstr>
      <vt:lpstr>Slide 4</vt:lpstr>
      <vt:lpstr>2. O que é uma Ferramenta Case?</vt:lpstr>
      <vt:lpstr>Outros conceitos</vt:lpstr>
      <vt:lpstr>Por que é importante?</vt:lpstr>
      <vt:lpstr>Qual é o produto do trabalho?</vt:lpstr>
      <vt:lpstr>Como garantir uso correto?</vt:lpstr>
      <vt:lpstr>3. Blocos construtivos </vt:lpstr>
      <vt:lpstr>Slide 11</vt:lpstr>
      <vt:lpstr>Opções de integração</vt:lpstr>
      <vt:lpstr>Exemplo de Ferramenta Individual</vt:lpstr>
      <vt:lpstr>Exemplo de associações de ferramentas</vt:lpstr>
      <vt:lpstr>Exemplo de associações de ferramentas</vt:lpstr>
      <vt:lpstr>Exemplo de Fonte única</vt:lpstr>
      <vt:lpstr>Exemplo de IPSE (Integrated Project Support Enviromment)</vt:lpstr>
      <vt:lpstr>4. Taxonomia de ferramentas CASE</vt:lpstr>
      <vt:lpstr>Critério: Fase do processo</vt:lpstr>
      <vt:lpstr>Fase do processo - Detalhada</vt:lpstr>
      <vt:lpstr>Modelagem de processos de negócio</vt:lpstr>
      <vt:lpstr>Modelagem de análise e projeto do sistema</vt:lpstr>
      <vt:lpstr>Desenho de Base de Dados</vt:lpstr>
      <vt:lpstr>Programação de aplicação</vt:lpstr>
      <vt:lpstr>Gestão de alteração no software</vt:lpstr>
      <vt:lpstr>Teste</vt:lpstr>
      <vt:lpstr>Orientadas para gestão de projetos</vt:lpstr>
      <vt:lpstr>Categoria: Função</vt:lpstr>
      <vt:lpstr>Categoria: Função (cont.)</vt:lpstr>
      <vt:lpstr>Categoria: Função (cont.)</vt:lpstr>
      <vt:lpstr>Exemplo de ferramentas de prototipação</vt:lpstr>
      <vt:lpstr>5. Ambientes Case Integrados</vt:lpstr>
      <vt:lpstr>i-Case - Características</vt:lpstr>
      <vt:lpstr>Exemplo: IDE Eclipse</vt:lpstr>
      <vt:lpstr>UML – Eclipse – Plugin Omondon</vt:lpstr>
      <vt:lpstr>6. Arquitetura de Integração</vt:lpstr>
      <vt:lpstr>7. Repositório CASE</vt:lpstr>
      <vt:lpstr>7. Repositório CASE</vt:lpstr>
      <vt:lpstr>7. Repositório CASE</vt:lpstr>
      <vt:lpstr>7. Repositório CASE</vt:lpstr>
      <vt:lpstr>7. Repositório CASE</vt:lpstr>
      <vt:lpstr>8. Vantagens e Problemas</vt:lpstr>
      <vt:lpstr>8. Vantagens e Problemas</vt:lpstr>
      <vt:lpstr>9. Referência Bibliográfica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Engenharia de Software apoiada por computador</dc:title>
  <dc:creator>lilian</dc:creator>
  <cp:lastModifiedBy>lilian</cp:lastModifiedBy>
  <cp:revision>124</cp:revision>
  <dcterms:created xsi:type="dcterms:W3CDTF">2012-02-07T19:44:16Z</dcterms:created>
  <dcterms:modified xsi:type="dcterms:W3CDTF">2012-05-04T09:12:59Z</dcterms:modified>
</cp:coreProperties>
</file>